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86" r:id="rId4"/>
    <p:sldMasterId id="2147483688" r:id="rId5"/>
    <p:sldMasterId id="2147483700" r:id="rId6"/>
    <p:sldMasterId id="2147483712" r:id="rId7"/>
  </p:sldMasterIdLst>
  <p:notesMasterIdLst>
    <p:notesMasterId r:id="rId57"/>
  </p:notesMasterIdLst>
  <p:sldIdLst>
    <p:sldId id="313" r:id="rId8"/>
    <p:sldId id="257" r:id="rId9"/>
    <p:sldId id="256" r:id="rId10"/>
    <p:sldId id="265" r:id="rId11"/>
    <p:sldId id="271" r:id="rId12"/>
    <p:sldId id="276" r:id="rId13"/>
    <p:sldId id="263" r:id="rId14"/>
    <p:sldId id="287" r:id="rId15"/>
    <p:sldId id="292" r:id="rId16"/>
    <p:sldId id="288" r:id="rId17"/>
    <p:sldId id="290" r:id="rId18"/>
    <p:sldId id="293" r:id="rId19"/>
    <p:sldId id="289" r:id="rId20"/>
    <p:sldId id="291" r:id="rId21"/>
    <p:sldId id="296" r:id="rId22"/>
    <p:sldId id="277" r:id="rId23"/>
    <p:sldId id="278" r:id="rId24"/>
    <p:sldId id="297" r:id="rId25"/>
    <p:sldId id="270" r:id="rId26"/>
    <p:sldId id="273" r:id="rId27"/>
    <p:sldId id="311" r:id="rId28"/>
    <p:sldId id="309" r:id="rId29"/>
    <p:sldId id="298" r:id="rId30"/>
    <p:sldId id="310" r:id="rId31"/>
    <p:sldId id="279" r:id="rId32"/>
    <p:sldId id="285" r:id="rId33"/>
    <p:sldId id="299" r:id="rId34"/>
    <p:sldId id="286" r:id="rId35"/>
    <p:sldId id="300" r:id="rId36"/>
    <p:sldId id="284" r:id="rId37"/>
    <p:sldId id="274" r:id="rId38"/>
    <p:sldId id="272" r:id="rId39"/>
    <p:sldId id="275" r:id="rId40"/>
    <p:sldId id="282" r:id="rId41"/>
    <p:sldId id="281" r:id="rId42"/>
    <p:sldId id="266" r:id="rId43"/>
    <p:sldId id="302" r:id="rId44"/>
    <p:sldId id="301" r:id="rId45"/>
    <p:sldId id="304" r:id="rId46"/>
    <p:sldId id="303" r:id="rId47"/>
    <p:sldId id="305" r:id="rId48"/>
    <p:sldId id="306" r:id="rId49"/>
    <p:sldId id="307" r:id="rId50"/>
    <p:sldId id="316" r:id="rId51"/>
    <p:sldId id="258" r:id="rId52"/>
    <p:sldId id="317" r:id="rId53"/>
    <p:sldId id="283" r:id="rId54"/>
    <p:sldId id="314" r:id="rId55"/>
    <p:sldId id="31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5" autoAdjust="0"/>
    <p:restoredTop sz="92615" autoAdjust="0"/>
  </p:normalViewPr>
  <p:slideViewPr>
    <p:cSldViewPr>
      <p:cViewPr>
        <p:scale>
          <a:sx n="80" d="100"/>
          <a:sy n="80" d="100"/>
        </p:scale>
        <p:origin x="-1856" y="-48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D8946-D1F1-4E21-9798-FB707DA61D90}" type="datetimeFigureOut">
              <a:rPr lang="en-SG" smtClean="0"/>
              <a:pPr/>
              <a:t>3/7/16</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01F6D-B21C-4F72-82F2-31FAE43FD53A}" type="slidenum">
              <a:rPr lang="en-SG" smtClean="0"/>
              <a:pPr/>
              <a:t>‹#›</a:t>
            </a:fld>
            <a:endParaRPr lang="en-SG"/>
          </a:p>
        </p:txBody>
      </p:sp>
    </p:spTree>
    <p:extLst>
      <p:ext uri="{BB962C8B-B14F-4D97-AF65-F5344CB8AC3E}">
        <p14:creationId xmlns:p14="http://schemas.microsoft.com/office/powerpoint/2010/main" val="178632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dirty="0" smtClean="0"/>
              <a:t>Illustration</a:t>
            </a:r>
            <a:r>
              <a:rPr lang="en-SG" baseline="0" dirty="0" smtClean="0"/>
              <a:t> : Alexander had his name-sake sentenced to death because he was cowardly and had deserted the fight.</a:t>
            </a:r>
            <a:endParaRPr lang="en-SG" dirty="0"/>
          </a:p>
        </p:txBody>
      </p:sp>
      <p:sp>
        <p:nvSpPr>
          <p:cNvPr id="4" name="Slide Number Placeholder 3"/>
          <p:cNvSpPr>
            <a:spLocks noGrp="1"/>
          </p:cNvSpPr>
          <p:nvPr>
            <p:ph type="sldNum" sz="quarter" idx="10"/>
          </p:nvPr>
        </p:nvSpPr>
        <p:spPr/>
        <p:txBody>
          <a:bodyPr/>
          <a:lstStyle/>
          <a:p>
            <a:fld id="{05801F6D-B21C-4F72-82F2-31FAE43FD53A}" type="slidenum">
              <a:rPr lang="en-SG" smtClean="0"/>
              <a:pPr/>
              <a:t>32</a:t>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pPr/>
              <a:t>3/7/16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pPr/>
              <a:t>3/7/16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pPr/>
              <a:t>3/7/16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E68AF4A-B251-4C3E-88B2-084B863FA58B}"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pPr/>
              <a:t>3/7/16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atin typeface="Times New Roman"/>
              <a:ea typeface="Times New Roman"/>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atin typeface="Times New Roman"/>
              <a:ea typeface="Times New Roman"/>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3C4EFA-71F7-AD46-8299-17401AC454E7}" type="slidenum">
              <a:rPr lang="en-GB"/>
              <a:pPr>
                <a:defRPr/>
              </a:pPr>
              <a:t>‹#›</a:t>
            </a:fld>
            <a:endParaRPr lang="en-GB"/>
          </a:p>
        </p:txBody>
      </p:sp>
    </p:spTree>
    <p:extLst>
      <p:ext uri="{BB962C8B-B14F-4D97-AF65-F5344CB8AC3E}">
        <p14:creationId xmlns:p14="http://schemas.microsoft.com/office/powerpoint/2010/main" val="1540268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8028496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9762702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2802007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0806986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4844613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7AD6C-6F97-41FA-B83C-9D0BA93F8AC6}" type="datetimeFigureOut">
              <a:rPr lang="en-SG" smtClean="0"/>
              <a:pPr/>
              <a:t>3/7/16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2101487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6211096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11083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8276485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0818197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3112555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2073210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2339267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758763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SG">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53772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5A7AD6C-6F97-41FA-B83C-9D0BA93F8AC6}" type="datetimeFigureOut">
              <a:rPr lang="en-SG" smtClean="0"/>
              <a:pPr/>
              <a:t>3/7/16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SG">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2829768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SG">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939976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SG">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349846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SG">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50672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SG">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3240371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4029286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32517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2073210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2339267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75876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5A7AD6C-6F97-41FA-B83C-9D0BA93F8AC6}" type="datetimeFigureOut">
              <a:rPr lang="en-SG" smtClean="0"/>
              <a:pPr/>
              <a:t>3/7/16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SG">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537722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SG">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2829768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SG">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939976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SG">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349846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SG">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506722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SG">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3240371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4029286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SG">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3251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5A7AD6C-6F97-41FA-B83C-9D0BA93F8AC6}" type="datetimeFigureOut">
              <a:rPr lang="en-SG" smtClean="0"/>
              <a:pPr/>
              <a:t>3/7/16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7AD6C-6F97-41FA-B83C-9D0BA93F8AC6}" type="datetimeFigureOut">
              <a:rPr lang="en-SG" smtClean="0"/>
              <a:pPr/>
              <a:t>3/7/16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pPr/>
              <a:t>3/7/16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7AD6C-6F97-41FA-B83C-9D0BA93F8AC6}" type="datetimeFigureOut">
              <a:rPr lang="en-SG" smtClean="0"/>
              <a:pPr/>
              <a:t>3/7/16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F16DDC7-70F2-46F6-8C57-02E22CEA5DB2}"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 Id="rId3"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7.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AD6C-6F97-41FA-B83C-9D0BA93F8AC6}" type="datetimeFigureOut">
              <a:rPr lang="en-SG" smtClean="0"/>
              <a:pPr/>
              <a:t>3/7/16</a:t>
            </a:fld>
            <a:endParaRPr lang="en-SG"/>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6DDC7-70F2-46F6-8C57-02E22CEA5DB2}"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8AF4A-B251-4C3E-88B2-084B863FA58B}"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3D69C-5110-4AC2-94E6-A01F369929BC}" type="slidenum">
              <a:rPr lang="en-SG" smtClean="0">
                <a:solidFill>
                  <a:prstClr val="black">
                    <a:tint val="75000"/>
                  </a:prstClr>
                </a:solidFill>
              </a:rPr>
              <a:pPr/>
              <a:t>‹#›</a:t>
            </a:fld>
            <a:endParaRPr lang="en-SG">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AD6C-6F97-41FA-B83C-9D0BA93F8AC6}" type="datetimeFigureOut">
              <a:rPr lang="en-SG" smtClean="0">
                <a:solidFill>
                  <a:prstClr val="black">
                    <a:tint val="75000"/>
                  </a:prstClr>
                </a:solidFill>
              </a:rPr>
              <a:pPr/>
              <a:t>3/7/16</a:t>
            </a:fld>
            <a:endParaRPr lang="en-SG">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6DDC7-70F2-46F6-8C57-02E22CEA5DB2}" type="slidenum">
              <a:rPr lang="en-SG" smtClean="0">
                <a:solidFill>
                  <a:prstClr val="black">
                    <a:tint val="75000"/>
                  </a:prstClr>
                </a:solidFill>
              </a:rPr>
              <a:pPr/>
              <a:t>‹#›</a:t>
            </a:fld>
            <a:endParaRPr lang="en-SG">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fontAlgn="base">
              <a:spcBef>
                <a:spcPct val="0"/>
              </a:spcBef>
              <a:spcAft>
                <a:spcPct val="0"/>
              </a:spcAft>
              <a:defRPr/>
            </a:pPr>
            <a:endParaRPr lang="en-GB">
              <a:latin typeface="Times New Roman"/>
              <a:ea typeface="Times New Roman"/>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fontAlgn="base">
              <a:spcBef>
                <a:spcPct val="0"/>
              </a:spcBef>
              <a:spcAft>
                <a:spcPct val="0"/>
              </a:spcAft>
              <a:defRPr/>
            </a:pPr>
            <a:endParaRPr lang="en-GB">
              <a:latin typeface="Times New Roman"/>
              <a:ea typeface="Times New Roman"/>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fontAlgn="base">
              <a:spcBef>
                <a:spcPct val="0"/>
              </a:spcBef>
              <a:spcAft>
                <a:spcPct val="0"/>
              </a:spcAft>
              <a:defRPr/>
            </a:pPr>
            <a:fld id="{359F6A82-669E-6D48-AA9D-FDB34A0BA602}" type="slidenum">
              <a:rPr lang="en-GB">
                <a:latin typeface="Times New Roman" charset="0"/>
                <a:ea typeface="ＭＳ Ｐゴシック" charset="0"/>
              </a:rPr>
              <a:pPr fontAlgn="base">
                <a:spcBef>
                  <a:spcPct val="0"/>
                </a:spcBef>
                <a:spcAft>
                  <a:spcPct val="0"/>
                </a:spcAft>
                <a:defRPr/>
              </a:pPr>
              <a:t>‹#›</a:t>
            </a:fld>
            <a:endParaRPr lang="en-GB">
              <a:latin typeface="Times New Roman" charset="0"/>
              <a:ea typeface="ＭＳ Ｐゴシック" charset="0"/>
            </a:endParaRPr>
          </a:p>
        </p:txBody>
      </p:sp>
    </p:spTree>
    <p:extLst>
      <p:ext uri="{BB962C8B-B14F-4D97-AF65-F5344CB8AC3E}">
        <p14:creationId xmlns:p14="http://schemas.microsoft.com/office/powerpoint/2010/main" val="1600355274"/>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39179638"/>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058366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AD6C-6F97-41FA-B83C-9D0BA93F8AC6}" type="datetimeFigureOut">
              <a:rPr lang="en-SG" smtClean="0">
                <a:solidFill>
                  <a:prstClr val="black">
                    <a:tint val="75000"/>
                  </a:prstClr>
                </a:solidFill>
                <a:latin typeface="Calibri"/>
              </a:rPr>
              <a:pPr/>
              <a:t>3/7/16</a:t>
            </a:fld>
            <a:endParaRPr lang="en-SG">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6DDC7-70F2-46F6-8C57-02E22CEA5DB2}" type="slidenum">
              <a:rPr lang="en-SG" smtClean="0">
                <a:solidFill>
                  <a:prstClr val="black">
                    <a:tint val="75000"/>
                  </a:prstClr>
                </a:solidFill>
                <a:latin typeface="Calibri"/>
              </a:rPr>
              <a:pPr/>
              <a:t>‹#›</a:t>
            </a:fld>
            <a:endParaRPr lang="en-SG">
              <a:solidFill>
                <a:prstClr val="black">
                  <a:tint val="75000"/>
                </a:prstClr>
              </a:solidFill>
              <a:latin typeface="Calibri"/>
            </a:endParaRPr>
          </a:p>
        </p:txBody>
      </p:sp>
    </p:spTree>
    <p:extLst>
      <p:ext uri="{BB962C8B-B14F-4D97-AF65-F5344CB8AC3E}">
        <p14:creationId xmlns:p14="http://schemas.microsoft.com/office/powerpoint/2010/main" val="105836634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en.wikipedia.org/wiki/Structural_loa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851920" y="3789041"/>
            <a:ext cx="4392488" cy="576064"/>
          </a:xfrm>
          <a:solidFill>
            <a:schemeClr val="tx1"/>
          </a:solidFill>
        </p:spPr>
        <p:txBody>
          <a:bodyPr anchor="t">
            <a:normAutofit fontScale="90000"/>
          </a:bodyPr>
          <a:lstStyle/>
          <a:p>
            <a:r>
              <a:rPr lang="en-US" sz="3200">
                <a:solidFill>
                  <a:schemeClr val="bg1"/>
                </a:solidFill>
              </a:rPr>
              <a:t>Matthew 7:24-29</a:t>
            </a:r>
          </a:p>
        </p:txBody>
      </p:sp>
      <p:sp>
        <p:nvSpPr>
          <p:cNvPr id="3" name="Subtitle 2"/>
          <p:cNvSpPr>
            <a:spLocks noGrp="1"/>
          </p:cNvSpPr>
          <p:nvPr>
            <p:ph type="subTitle" idx="1"/>
          </p:nvPr>
        </p:nvSpPr>
        <p:spPr>
          <a:xfrm>
            <a:off x="0" y="-9748"/>
            <a:ext cx="9144000" cy="702444"/>
          </a:xfrm>
          <a:solidFill>
            <a:schemeClr val="tx1"/>
          </a:solidFill>
        </p:spPr>
        <p:txBody>
          <a:bodyPr vert="horz" lIns="91440" tIns="45720" rIns="91440" bIns="45720" rtlCol="0" anchor="ctr">
            <a:normAutofit fontScale="97500"/>
          </a:bodyPr>
          <a:lstStyle/>
          <a:p>
            <a:pPr>
              <a:spcBef>
                <a:spcPct val="0"/>
              </a:spcBef>
            </a:pPr>
            <a:r>
              <a:rPr lang="en-SG" b="1" dirty="0">
                <a:solidFill>
                  <a:schemeClr val="bg1"/>
                </a:solidFill>
                <a:latin typeface="Arial"/>
                <a:ea typeface="+mj-ea"/>
                <a:cs typeface="Arial"/>
              </a:rPr>
              <a:t>Pastor Alvin Tan</a:t>
            </a:r>
          </a:p>
        </p:txBody>
      </p:sp>
      <p:sp>
        <p:nvSpPr>
          <p:cNvPr id="6" name="Rectangle 5"/>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Uploaded by Dr. Rick Griffith,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5515216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08720"/>
            <a:ext cx="9144000" cy="5112568"/>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“For we are God’s fellow workers. </a:t>
            </a:r>
            <a:r>
              <a:rPr lang="en-SG" sz="2800" b="1" dirty="0" smtClean="0">
                <a:solidFill>
                  <a:srgbClr val="FFFF00"/>
                </a:solidFill>
                <a:latin typeface="Arial" pitchFamily="34" charset="0"/>
                <a:cs typeface="Arial" pitchFamily="34" charset="0"/>
              </a:rPr>
              <a:t>You are God’s field, God’s building</a:t>
            </a:r>
            <a:r>
              <a:rPr lang="en-SG" sz="2800" b="1" dirty="0" smtClean="0">
                <a:solidFill>
                  <a:schemeClr val="bg1"/>
                </a:solidFill>
                <a:latin typeface="Arial" pitchFamily="34" charset="0"/>
                <a:cs typeface="Arial" pitchFamily="34" charset="0"/>
              </a:rPr>
              <a:t>. According to the grace of God given to me, like a skilled master builder I laid a foundation, and </a:t>
            </a:r>
            <a:r>
              <a:rPr lang="en-SG" sz="2800" b="1" dirty="0" smtClean="0">
                <a:solidFill>
                  <a:srgbClr val="FFFF00"/>
                </a:solidFill>
                <a:latin typeface="Arial" pitchFamily="34" charset="0"/>
                <a:cs typeface="Arial" pitchFamily="34" charset="0"/>
              </a:rPr>
              <a:t>someone else is building upon it</a:t>
            </a:r>
            <a:r>
              <a:rPr lang="en-SG" sz="2800" b="1" dirty="0" smtClean="0">
                <a:solidFill>
                  <a:schemeClr val="bg1"/>
                </a:solidFill>
                <a:latin typeface="Arial" pitchFamily="34" charset="0"/>
                <a:cs typeface="Arial" pitchFamily="34" charset="0"/>
              </a:rPr>
              <a:t>.”</a:t>
            </a:r>
          </a:p>
          <a:p>
            <a:pPr>
              <a:spcBef>
                <a:spcPts val="1200"/>
              </a:spcBef>
              <a:spcAft>
                <a:spcPts val="1200"/>
              </a:spcAft>
            </a:pPr>
            <a:r>
              <a:rPr lang="en-SG" sz="2800" b="1" dirty="0" smtClean="0">
                <a:solidFill>
                  <a:schemeClr val="bg1"/>
                </a:solidFill>
                <a:latin typeface="Arial" pitchFamily="34" charset="0"/>
                <a:cs typeface="Arial" pitchFamily="34" charset="0"/>
              </a:rPr>
              <a:t>(1 Cor 3:9-10)</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4664"/>
            <a:ext cx="9144000" cy="5616624"/>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a:t>
            </a:r>
            <a:r>
              <a:rPr lang="en-SG" sz="2800" b="1" dirty="0" smtClean="0">
                <a:solidFill>
                  <a:srgbClr val="FFFF00"/>
                </a:solidFill>
                <a:latin typeface="Arial" pitchFamily="34" charset="0"/>
                <a:cs typeface="Arial" pitchFamily="34" charset="0"/>
              </a:rPr>
              <a:t>Now if anyone builds on the foundation</a:t>
            </a:r>
            <a:r>
              <a:rPr lang="en-SG" sz="2800" b="1" dirty="0" smtClean="0">
                <a:solidFill>
                  <a:schemeClr val="bg1"/>
                </a:solidFill>
                <a:latin typeface="Arial" pitchFamily="34" charset="0"/>
                <a:cs typeface="Arial" pitchFamily="34" charset="0"/>
              </a:rPr>
              <a:t> with gold, silver, precious stones, wood, hay, straw - </a:t>
            </a:r>
            <a:r>
              <a:rPr lang="en-SG" sz="2800" b="1" dirty="0" smtClean="0">
                <a:solidFill>
                  <a:srgbClr val="FFFF00"/>
                </a:solidFill>
                <a:latin typeface="Arial" pitchFamily="34" charset="0"/>
                <a:cs typeface="Arial" pitchFamily="34" charset="0"/>
              </a:rPr>
              <a:t>each one’s work will become manifest</a:t>
            </a:r>
            <a:r>
              <a:rPr lang="en-SG" sz="2800" b="1" dirty="0" smtClean="0">
                <a:solidFill>
                  <a:schemeClr val="bg1"/>
                </a:solidFill>
                <a:latin typeface="Arial" pitchFamily="34" charset="0"/>
                <a:cs typeface="Arial" pitchFamily="34" charset="0"/>
              </a:rPr>
              <a:t>, for the Day will disclose it, because it will be revealed by fire, and the fire will test </a:t>
            </a:r>
            <a:r>
              <a:rPr lang="en-SG" sz="2800" b="1" dirty="0" smtClean="0">
                <a:solidFill>
                  <a:srgbClr val="FFFF00"/>
                </a:solidFill>
                <a:latin typeface="Arial" pitchFamily="34" charset="0"/>
                <a:cs typeface="Arial" pitchFamily="34" charset="0"/>
              </a:rPr>
              <a:t>what sort of work each one has done</a:t>
            </a:r>
            <a:r>
              <a:rPr lang="en-SG" sz="2800" b="1" dirty="0" smtClean="0">
                <a:solidFill>
                  <a:schemeClr val="bg1"/>
                </a:solidFill>
                <a:latin typeface="Arial" pitchFamily="34" charset="0"/>
                <a:cs typeface="Arial" pitchFamily="34" charset="0"/>
              </a:rPr>
              <a:t>. If the work that anyone has built on the foundation survives, he will receive a reward. If anyone’s work is burned up, he will suffer loss, though he himself will be saved, but only as through fire...”</a:t>
            </a:r>
          </a:p>
          <a:p>
            <a:pPr>
              <a:spcBef>
                <a:spcPts val="1200"/>
              </a:spcBef>
              <a:spcAft>
                <a:spcPts val="1200"/>
              </a:spcAft>
            </a:pPr>
            <a:r>
              <a:rPr lang="en-SG" sz="2800" b="1" dirty="0" smtClean="0">
                <a:solidFill>
                  <a:schemeClr val="bg1"/>
                </a:solidFill>
                <a:latin typeface="Arial" pitchFamily="34" charset="0"/>
                <a:cs typeface="Arial" pitchFamily="34" charset="0"/>
              </a:rPr>
              <a:t>(1 Cor 3:12-15)</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3"/>
          </a:xfrm>
        </p:spPr>
        <p:txBody>
          <a:bodyPr>
            <a:noAutofit/>
          </a:bodyPr>
          <a:lstStyle/>
          <a:p>
            <a:r>
              <a:rPr lang="en-SG" sz="3600" b="1" u="sng" dirty="0" smtClean="0">
                <a:solidFill>
                  <a:srgbClr val="FFFF00"/>
                </a:solidFill>
                <a:latin typeface="Arial" pitchFamily="34" charset="0"/>
                <a:cs typeface="Arial" pitchFamily="34" charset="0"/>
              </a:rPr>
              <a:t>1. We Are All Involved in “Building”</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4752528"/>
          </a:xfrm>
        </p:spPr>
        <p:txBody>
          <a:bodyPr>
            <a:normAutofit/>
          </a:bodyPr>
          <a:lstStyle/>
          <a:p>
            <a:pPr algn="l">
              <a:spcBef>
                <a:spcPts val="1200"/>
              </a:spcBef>
              <a:spcAft>
                <a:spcPts val="1200"/>
              </a:spcAft>
              <a:buFont typeface="Arial" pitchFamily="34" charset="0"/>
              <a:buChar char="•"/>
            </a:pPr>
            <a:r>
              <a:rPr lang="en-SG" sz="2800" dirty="0">
                <a:solidFill>
                  <a:schemeClr val="bg1"/>
                </a:solidFill>
                <a:latin typeface="Arial" pitchFamily="34" charset="0"/>
                <a:cs typeface="Arial" pitchFamily="34" charset="0"/>
              </a:rPr>
              <a:t>   </a:t>
            </a:r>
            <a:r>
              <a:rPr lang="en-SG" sz="2800" b="1" u="sng" dirty="0">
                <a:solidFill>
                  <a:srgbClr val="FFFF00"/>
                </a:solidFill>
                <a:latin typeface="Arial" pitchFamily="34" charset="0"/>
                <a:cs typeface="Arial" pitchFamily="34" charset="0"/>
              </a:rPr>
              <a:t>The “Building” Metaphor refers to</a:t>
            </a:r>
            <a:r>
              <a:rPr lang="en-SG" sz="2800" dirty="0">
                <a:solidFill>
                  <a:srgbClr val="FFFF00"/>
                </a:solidFill>
                <a:latin typeface="Arial" pitchFamily="34" charset="0"/>
                <a:cs typeface="Arial" pitchFamily="34" charset="0"/>
              </a:rPr>
              <a:t> </a:t>
            </a:r>
            <a:r>
              <a:rPr lang="en-SG" sz="2800" b="1" dirty="0">
                <a:solidFill>
                  <a:srgbClr val="FFFF00"/>
                </a:solidFill>
                <a:latin typeface="Arial" pitchFamily="34" charset="0"/>
                <a:cs typeface="Arial" pitchFamily="34" charset="0"/>
              </a:rPr>
              <a:t>…1 Cor 3:9-15</a:t>
            </a:r>
          </a:p>
          <a:p>
            <a:pPr marL="714375" lvl="1" indent="-257175" algn="l">
              <a:spcBef>
                <a:spcPts val="600"/>
              </a:spcBef>
              <a:spcAft>
                <a:spcPts val="600"/>
              </a:spcAft>
              <a:buFont typeface="Arial" pitchFamily="34" charset="0"/>
              <a:buChar char="•"/>
            </a:pPr>
            <a:r>
              <a:rPr lang="en-SG" dirty="0">
                <a:solidFill>
                  <a:schemeClr val="bg1"/>
                </a:solidFill>
                <a:latin typeface="Arial" pitchFamily="34" charset="0"/>
                <a:cs typeface="Arial" pitchFamily="34" charset="0"/>
              </a:rPr>
              <a:t>Who is the </a:t>
            </a:r>
            <a:r>
              <a:rPr lang="en-SG" b="1" dirty="0">
                <a:solidFill>
                  <a:srgbClr val="FFFF00"/>
                </a:solidFill>
                <a:latin typeface="Arial" pitchFamily="34" charset="0"/>
                <a:cs typeface="Arial" pitchFamily="34" charset="0"/>
              </a:rPr>
              <a:t>Foundation of Our Salvation? </a:t>
            </a:r>
            <a:r>
              <a:rPr lang="en-SG" dirty="0">
                <a:solidFill>
                  <a:schemeClr val="bg1"/>
                </a:solidFill>
                <a:latin typeface="Arial" pitchFamily="34" charset="0"/>
                <a:cs typeface="Arial" pitchFamily="34" charset="0"/>
              </a:rPr>
              <a:t>(v. 11)</a:t>
            </a:r>
          </a:p>
          <a:p>
            <a:pPr marL="714375" lvl="1" indent="-257175" algn="l">
              <a:spcBef>
                <a:spcPts val="600"/>
              </a:spcBef>
              <a:spcAft>
                <a:spcPts val="600"/>
              </a:spcAft>
              <a:buFont typeface="Arial" pitchFamily="34" charset="0"/>
              <a:buChar char="•"/>
            </a:pPr>
            <a:r>
              <a:rPr lang="en-SG" dirty="0">
                <a:solidFill>
                  <a:schemeClr val="bg1"/>
                </a:solidFill>
                <a:latin typeface="Arial" pitchFamily="34" charset="0"/>
                <a:cs typeface="Arial" pitchFamily="34" charset="0"/>
              </a:rPr>
              <a:t>What We Do with </a:t>
            </a:r>
            <a:r>
              <a:rPr lang="en-SG" b="1" dirty="0">
                <a:solidFill>
                  <a:srgbClr val="FFFF00"/>
                </a:solidFill>
                <a:latin typeface="Arial" pitchFamily="34" charset="0"/>
                <a:cs typeface="Arial" pitchFamily="34" charset="0"/>
              </a:rPr>
              <a:t>Our Faith/Lives </a:t>
            </a:r>
            <a:r>
              <a:rPr lang="en-SG" dirty="0">
                <a:solidFill>
                  <a:schemeClr val="bg1"/>
                </a:solidFill>
                <a:latin typeface="Arial" pitchFamily="34" charset="0"/>
                <a:cs typeface="Arial" pitchFamily="34" charset="0"/>
              </a:rPr>
              <a:t>(vv. 9-10, 12-15)</a:t>
            </a:r>
          </a:p>
          <a:p>
            <a:pPr marL="714375" lvl="1" indent="-257175"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What We Do with and </a:t>
            </a:r>
            <a:r>
              <a:rPr lang="en-SG" b="1" dirty="0" smtClean="0">
                <a:solidFill>
                  <a:schemeClr val="bg1"/>
                </a:solidFill>
                <a:latin typeface="Arial" pitchFamily="34" charset="0"/>
                <a:cs typeface="Arial" pitchFamily="34" charset="0"/>
              </a:rPr>
              <a:t>In </a:t>
            </a:r>
            <a:r>
              <a:rPr lang="en-SG" b="1" dirty="0" smtClean="0">
                <a:solidFill>
                  <a:srgbClr val="FFFF00"/>
                </a:solidFill>
                <a:latin typeface="Arial" pitchFamily="34" charset="0"/>
                <a:cs typeface="Arial" pitchFamily="34" charset="0"/>
              </a:rPr>
              <a:t>Our Bodies </a:t>
            </a:r>
            <a:r>
              <a:rPr lang="en-SG" dirty="0" smtClean="0">
                <a:solidFill>
                  <a:schemeClr val="bg1"/>
                </a:solidFill>
                <a:latin typeface="Arial" pitchFamily="34" charset="0"/>
                <a:cs typeface="Arial" pitchFamily="34" charset="0"/>
              </a:rPr>
              <a:t>(vv. 16-17; </a:t>
            </a:r>
            <a:br>
              <a:rPr lang="en-SG" dirty="0" smtClean="0">
                <a:solidFill>
                  <a:schemeClr val="bg1"/>
                </a:solidFill>
                <a:latin typeface="Arial" pitchFamily="34" charset="0"/>
                <a:cs typeface="Arial" pitchFamily="34" charset="0"/>
              </a:rPr>
            </a:br>
            <a:r>
              <a:rPr lang="en-SG" dirty="0" smtClean="0">
                <a:solidFill>
                  <a:schemeClr val="bg1"/>
                </a:solidFill>
                <a:latin typeface="Arial" pitchFamily="34" charset="0"/>
                <a:cs typeface="Arial" pitchFamily="34" charset="0"/>
              </a:rPr>
              <a:t>2 Cor 5:9-10).</a:t>
            </a:r>
            <a:endParaRPr lang="en-SG" sz="28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021288"/>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“Do you not know that </a:t>
            </a:r>
            <a:r>
              <a:rPr lang="en-SG" sz="2800" b="1" dirty="0" smtClean="0">
                <a:solidFill>
                  <a:srgbClr val="FFFF00"/>
                </a:solidFill>
                <a:latin typeface="Arial" pitchFamily="34" charset="0"/>
                <a:cs typeface="Arial" pitchFamily="34" charset="0"/>
              </a:rPr>
              <a:t>you are God’s temple </a:t>
            </a:r>
            <a:r>
              <a:rPr lang="en-SG" sz="2800" b="1" dirty="0" smtClean="0">
                <a:solidFill>
                  <a:schemeClr val="bg1"/>
                </a:solidFill>
                <a:latin typeface="Arial" pitchFamily="34" charset="0"/>
                <a:cs typeface="Arial" pitchFamily="34" charset="0"/>
              </a:rPr>
              <a:t>and that God’s Spirit dwells in you? If anyone destroys God’s temple, God will destroy him. For God’s temple is holy, and </a:t>
            </a:r>
            <a:r>
              <a:rPr lang="en-SG" sz="2800" b="1" dirty="0" smtClean="0">
                <a:solidFill>
                  <a:srgbClr val="FFFF00"/>
                </a:solidFill>
                <a:latin typeface="Arial" pitchFamily="34" charset="0"/>
                <a:cs typeface="Arial" pitchFamily="34" charset="0"/>
              </a:rPr>
              <a:t>you are that temple.”</a:t>
            </a:r>
          </a:p>
          <a:p>
            <a:pPr>
              <a:spcBef>
                <a:spcPts val="1200"/>
              </a:spcBef>
              <a:spcAft>
                <a:spcPts val="1200"/>
              </a:spcAft>
            </a:pPr>
            <a:r>
              <a:rPr lang="en-SG" sz="2800" b="1" dirty="0" smtClean="0">
                <a:solidFill>
                  <a:schemeClr val="bg1"/>
                </a:solidFill>
                <a:latin typeface="Arial" pitchFamily="34" charset="0"/>
                <a:cs typeface="Arial" pitchFamily="34" charset="0"/>
              </a:rPr>
              <a:t>(1 Cor 3:16-17)</a:t>
            </a:r>
          </a:p>
          <a:p>
            <a:pPr>
              <a:spcBef>
                <a:spcPts val="1200"/>
              </a:spcBef>
              <a:spcAft>
                <a:spcPts val="1200"/>
              </a:spcAft>
            </a:pPr>
            <a:r>
              <a:rPr lang="en-SG" sz="2800" b="1" dirty="0" smtClean="0">
                <a:solidFill>
                  <a:schemeClr val="bg1"/>
                </a:solidFill>
                <a:latin typeface="Arial" pitchFamily="34" charset="0"/>
                <a:cs typeface="Arial" pitchFamily="34" charset="0"/>
              </a:rPr>
              <a:t>“Or do you not know that </a:t>
            </a:r>
            <a:r>
              <a:rPr lang="en-SG" sz="2800" b="1" dirty="0" smtClean="0">
                <a:solidFill>
                  <a:srgbClr val="FFFF00"/>
                </a:solidFill>
                <a:latin typeface="Arial" pitchFamily="34" charset="0"/>
                <a:cs typeface="Arial" pitchFamily="34" charset="0"/>
              </a:rPr>
              <a:t>your body is a temple of the Holy Spirit within you</a:t>
            </a:r>
            <a:r>
              <a:rPr lang="en-SG" sz="2800" b="1" dirty="0" smtClean="0">
                <a:solidFill>
                  <a:schemeClr val="bg1"/>
                </a:solidFill>
                <a:latin typeface="Arial" pitchFamily="34" charset="0"/>
                <a:cs typeface="Arial" pitchFamily="34" charset="0"/>
              </a:rPr>
              <a:t>, whom you have from God? You are not your own.”</a:t>
            </a:r>
          </a:p>
          <a:p>
            <a:pPr>
              <a:spcBef>
                <a:spcPts val="1200"/>
              </a:spcBef>
              <a:spcAft>
                <a:spcPts val="1200"/>
              </a:spcAft>
            </a:pPr>
            <a:r>
              <a:rPr lang="en-SG" sz="2800" b="1" dirty="0" smtClean="0">
                <a:solidFill>
                  <a:schemeClr val="bg1"/>
                </a:solidFill>
                <a:latin typeface="Arial" pitchFamily="34" charset="0"/>
                <a:cs typeface="Arial" pitchFamily="34" charset="0"/>
              </a:rPr>
              <a:t>(1 Cor 6:19)</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52736"/>
            <a:ext cx="9144000" cy="4968552"/>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“So whether we are at home or away, we make it our aim to please him. For we must all appear before the judgment seat of Christ, so that </a:t>
            </a:r>
            <a:r>
              <a:rPr lang="en-SG" sz="2800" b="1" dirty="0" smtClean="0">
                <a:solidFill>
                  <a:srgbClr val="FFFF00"/>
                </a:solidFill>
                <a:latin typeface="Arial" pitchFamily="34" charset="0"/>
                <a:cs typeface="Arial" pitchFamily="34" charset="0"/>
              </a:rPr>
              <a:t>each one may receive what is due for what he has done in the body</a:t>
            </a:r>
            <a:r>
              <a:rPr lang="en-SG" sz="2800" b="1" dirty="0" smtClean="0">
                <a:solidFill>
                  <a:schemeClr val="bg1"/>
                </a:solidFill>
                <a:latin typeface="Arial" pitchFamily="34" charset="0"/>
                <a:cs typeface="Arial" pitchFamily="34" charset="0"/>
              </a:rPr>
              <a:t>, whether good or evil.”</a:t>
            </a:r>
          </a:p>
          <a:p>
            <a:pPr>
              <a:spcBef>
                <a:spcPts val="1200"/>
              </a:spcBef>
              <a:spcAft>
                <a:spcPts val="1200"/>
              </a:spcAft>
            </a:pPr>
            <a:r>
              <a:rPr lang="en-SG" sz="2800" b="1" dirty="0" smtClean="0">
                <a:solidFill>
                  <a:schemeClr val="bg1"/>
                </a:solidFill>
                <a:latin typeface="Arial" pitchFamily="34" charset="0"/>
                <a:cs typeface="Arial" pitchFamily="34" charset="0"/>
              </a:rPr>
              <a:t>(2 Cor 5:9-10)</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3"/>
          </a:xfrm>
        </p:spPr>
        <p:txBody>
          <a:bodyPr>
            <a:noAutofit/>
          </a:bodyPr>
          <a:lstStyle/>
          <a:p>
            <a:r>
              <a:rPr lang="en-SG" sz="3600" b="1" u="sng" dirty="0" smtClean="0">
                <a:solidFill>
                  <a:srgbClr val="FFFF00"/>
                </a:solidFill>
                <a:latin typeface="Arial" pitchFamily="34" charset="0"/>
                <a:cs typeface="Arial" pitchFamily="34" charset="0"/>
              </a:rPr>
              <a:t>1. We Are All Involved in “Building”</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4752528"/>
          </a:xfrm>
        </p:spPr>
        <p:txBody>
          <a:bodyPr>
            <a:normAutofit/>
          </a:bodyPr>
          <a:lstStyle/>
          <a:p>
            <a:pPr algn="l">
              <a:spcBef>
                <a:spcPts val="1200"/>
              </a:spcBef>
              <a:spcAft>
                <a:spcPts val="1200"/>
              </a:spcAft>
              <a:buFont typeface="Arial" pitchFamily="34" charset="0"/>
              <a:buChar char="•"/>
            </a:pPr>
            <a:r>
              <a:rPr lang="en-SG" sz="2800" dirty="0" smtClean="0">
                <a:solidFill>
                  <a:schemeClr val="bg1"/>
                </a:solidFill>
                <a:latin typeface="Arial" pitchFamily="34" charset="0"/>
                <a:cs typeface="Arial" pitchFamily="34" charset="0"/>
              </a:rPr>
              <a:t>  </a:t>
            </a:r>
            <a:r>
              <a:rPr lang="en-SG" sz="2800" b="1" u="sng" dirty="0">
                <a:solidFill>
                  <a:srgbClr val="FFFF00"/>
                </a:solidFill>
                <a:latin typeface="Arial" pitchFamily="34" charset="0"/>
                <a:cs typeface="Arial" pitchFamily="34" charset="0"/>
              </a:rPr>
              <a:t>The “Building” Metaphor refers to</a:t>
            </a:r>
            <a:r>
              <a:rPr lang="en-SG" sz="2800" dirty="0">
                <a:solidFill>
                  <a:srgbClr val="FFFF00"/>
                </a:solidFill>
                <a:latin typeface="Arial" pitchFamily="34" charset="0"/>
                <a:cs typeface="Arial" pitchFamily="34" charset="0"/>
              </a:rPr>
              <a:t> </a:t>
            </a:r>
            <a:r>
              <a:rPr lang="en-SG" sz="2800" b="1" dirty="0">
                <a:solidFill>
                  <a:srgbClr val="FFFF00"/>
                </a:solidFill>
                <a:latin typeface="Arial" pitchFamily="34" charset="0"/>
                <a:cs typeface="Arial" pitchFamily="34" charset="0"/>
              </a:rPr>
              <a:t>…1 Cor 3:9-15</a:t>
            </a:r>
          </a:p>
          <a:p>
            <a:pPr marL="714375" lvl="1" indent="-257175" algn="l">
              <a:spcBef>
                <a:spcPts val="600"/>
              </a:spcBef>
              <a:spcAft>
                <a:spcPts val="600"/>
              </a:spcAft>
              <a:buFont typeface="Arial" pitchFamily="34" charset="0"/>
              <a:buChar char="•"/>
            </a:pPr>
            <a:r>
              <a:rPr lang="en-SG" dirty="0">
                <a:solidFill>
                  <a:schemeClr val="bg1"/>
                </a:solidFill>
                <a:latin typeface="Arial" pitchFamily="34" charset="0"/>
                <a:cs typeface="Arial" pitchFamily="34" charset="0"/>
              </a:rPr>
              <a:t>Who is the </a:t>
            </a:r>
            <a:r>
              <a:rPr lang="en-SG" b="1" dirty="0">
                <a:solidFill>
                  <a:srgbClr val="FFFF00"/>
                </a:solidFill>
                <a:latin typeface="Arial" pitchFamily="34" charset="0"/>
                <a:cs typeface="Arial" pitchFamily="34" charset="0"/>
              </a:rPr>
              <a:t>Foundation of Our Salvation? </a:t>
            </a:r>
            <a:r>
              <a:rPr lang="en-SG" dirty="0">
                <a:solidFill>
                  <a:schemeClr val="bg1"/>
                </a:solidFill>
                <a:latin typeface="Arial" pitchFamily="34" charset="0"/>
                <a:cs typeface="Arial" pitchFamily="34" charset="0"/>
              </a:rPr>
              <a:t>(v. 11)</a:t>
            </a:r>
          </a:p>
          <a:p>
            <a:pPr marL="714375" lvl="1" indent="-257175" algn="l">
              <a:spcBef>
                <a:spcPts val="600"/>
              </a:spcBef>
              <a:spcAft>
                <a:spcPts val="600"/>
              </a:spcAft>
              <a:buFont typeface="Arial" pitchFamily="34" charset="0"/>
              <a:buChar char="•"/>
            </a:pPr>
            <a:r>
              <a:rPr lang="en-SG" dirty="0">
                <a:solidFill>
                  <a:schemeClr val="bg1"/>
                </a:solidFill>
                <a:latin typeface="Arial" pitchFamily="34" charset="0"/>
                <a:cs typeface="Arial" pitchFamily="34" charset="0"/>
              </a:rPr>
              <a:t>What We Do with </a:t>
            </a:r>
            <a:r>
              <a:rPr lang="en-SG" b="1" dirty="0">
                <a:solidFill>
                  <a:srgbClr val="FFFF00"/>
                </a:solidFill>
                <a:latin typeface="Arial" pitchFamily="34" charset="0"/>
                <a:cs typeface="Arial" pitchFamily="34" charset="0"/>
              </a:rPr>
              <a:t>Our Faith/Lives </a:t>
            </a:r>
            <a:r>
              <a:rPr lang="en-SG" dirty="0">
                <a:solidFill>
                  <a:schemeClr val="bg1"/>
                </a:solidFill>
                <a:latin typeface="Arial" pitchFamily="34" charset="0"/>
                <a:cs typeface="Arial" pitchFamily="34" charset="0"/>
              </a:rPr>
              <a:t>(vv. 9-10, 12-15)</a:t>
            </a:r>
          </a:p>
          <a:p>
            <a:pPr marL="714375" lvl="1" indent="-257175" algn="l">
              <a:spcBef>
                <a:spcPts val="600"/>
              </a:spcBef>
              <a:spcAft>
                <a:spcPts val="600"/>
              </a:spcAft>
              <a:buFont typeface="Arial" pitchFamily="34" charset="0"/>
              <a:buChar char="•"/>
            </a:pPr>
            <a:r>
              <a:rPr lang="en-SG" dirty="0">
                <a:solidFill>
                  <a:schemeClr val="bg1"/>
                </a:solidFill>
                <a:latin typeface="Arial" pitchFamily="34" charset="0"/>
                <a:cs typeface="Arial" pitchFamily="34" charset="0"/>
              </a:rPr>
              <a:t>What We Do with and </a:t>
            </a:r>
            <a:r>
              <a:rPr lang="en-SG" b="1" dirty="0">
                <a:solidFill>
                  <a:schemeClr val="bg1"/>
                </a:solidFill>
                <a:latin typeface="Arial" pitchFamily="34" charset="0"/>
                <a:cs typeface="Arial" pitchFamily="34" charset="0"/>
              </a:rPr>
              <a:t>In </a:t>
            </a:r>
            <a:r>
              <a:rPr lang="en-SG" b="1" dirty="0">
                <a:solidFill>
                  <a:srgbClr val="FFFF00"/>
                </a:solidFill>
                <a:latin typeface="Arial" pitchFamily="34" charset="0"/>
                <a:cs typeface="Arial" pitchFamily="34" charset="0"/>
              </a:rPr>
              <a:t>Our Bodies </a:t>
            </a:r>
            <a:r>
              <a:rPr lang="en-SG" dirty="0">
                <a:solidFill>
                  <a:schemeClr val="bg1"/>
                </a:solidFill>
                <a:latin typeface="Arial" pitchFamily="34" charset="0"/>
                <a:cs typeface="Arial" pitchFamily="34" charset="0"/>
              </a:rPr>
              <a:t>(vv. 16-17; </a:t>
            </a:r>
            <a:br>
              <a:rPr lang="en-SG" dirty="0">
                <a:solidFill>
                  <a:schemeClr val="bg1"/>
                </a:solidFill>
                <a:latin typeface="Arial" pitchFamily="34" charset="0"/>
                <a:cs typeface="Arial" pitchFamily="34" charset="0"/>
              </a:rPr>
            </a:br>
            <a:r>
              <a:rPr lang="en-SG" dirty="0">
                <a:solidFill>
                  <a:schemeClr val="bg1"/>
                </a:solidFill>
                <a:latin typeface="Arial" pitchFamily="34" charset="0"/>
                <a:cs typeface="Arial" pitchFamily="34" charset="0"/>
              </a:rPr>
              <a:t>2 Cor 5:9-10).</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What We Do with </a:t>
            </a:r>
            <a:r>
              <a:rPr lang="en-SG" b="1" dirty="0" smtClean="0">
                <a:solidFill>
                  <a:srgbClr val="FFFF00"/>
                </a:solidFill>
                <a:latin typeface="Arial" pitchFamily="34" charset="0"/>
                <a:cs typeface="Arial" pitchFamily="34" charset="0"/>
              </a:rPr>
              <a:t>Our Church </a:t>
            </a:r>
            <a:r>
              <a:rPr lang="en-SG" dirty="0" smtClean="0">
                <a:solidFill>
                  <a:schemeClr val="bg1"/>
                </a:solidFill>
                <a:latin typeface="Arial" pitchFamily="34" charset="0"/>
                <a:cs typeface="Arial" pitchFamily="34" charset="0"/>
              </a:rPr>
              <a:t>(Eph 2:19-22; 4:12).</a:t>
            </a:r>
            <a:endParaRPr lang="en-SG" sz="28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6712"/>
            <a:ext cx="9144000" cy="5184576"/>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“So then you are no longer strangers and aliens, but you are fellow citizens with the saints and members of the household of God, </a:t>
            </a:r>
            <a:r>
              <a:rPr lang="en-SG" sz="2800" b="1" dirty="0" smtClean="0">
                <a:solidFill>
                  <a:srgbClr val="FFFF00"/>
                </a:solidFill>
                <a:latin typeface="Arial" pitchFamily="34" charset="0"/>
                <a:cs typeface="Arial" pitchFamily="34" charset="0"/>
              </a:rPr>
              <a:t>built on the foundation of the apostles and prophets, Christ Jesus himself being the cornerstone</a:t>
            </a:r>
            <a:r>
              <a:rPr lang="en-SG" sz="2800" b="1" dirty="0" smtClean="0">
                <a:solidFill>
                  <a:schemeClr val="bg1"/>
                </a:solidFill>
                <a:latin typeface="Arial" pitchFamily="34" charset="0"/>
                <a:cs typeface="Arial" pitchFamily="34" charset="0"/>
              </a:rPr>
              <a:t>, in whom the whole structure, being joined together, grows into a holy temple in the Lord. </a:t>
            </a:r>
            <a:r>
              <a:rPr lang="en-SG" sz="2800" b="1" dirty="0" smtClean="0">
                <a:solidFill>
                  <a:srgbClr val="FFFF00"/>
                </a:solidFill>
                <a:latin typeface="Arial" pitchFamily="34" charset="0"/>
                <a:cs typeface="Arial" pitchFamily="34" charset="0"/>
              </a:rPr>
              <a:t>In him you also are being built together into a dwelling place for God </a:t>
            </a:r>
            <a:r>
              <a:rPr lang="en-SG" sz="2800" b="1" dirty="0" smtClean="0">
                <a:solidFill>
                  <a:schemeClr val="bg1"/>
                </a:solidFill>
                <a:latin typeface="Arial" pitchFamily="34" charset="0"/>
                <a:cs typeface="Arial" pitchFamily="34" charset="0"/>
              </a:rPr>
              <a:t>by the Spirit.”</a:t>
            </a:r>
          </a:p>
          <a:p>
            <a:pPr>
              <a:spcBef>
                <a:spcPts val="1200"/>
              </a:spcBef>
              <a:spcAft>
                <a:spcPts val="1200"/>
              </a:spcAft>
            </a:pPr>
            <a:r>
              <a:rPr lang="en-SG" sz="2800" b="1" dirty="0" smtClean="0">
                <a:solidFill>
                  <a:schemeClr val="bg1"/>
                </a:solidFill>
                <a:latin typeface="Arial" pitchFamily="34" charset="0"/>
                <a:cs typeface="Arial" pitchFamily="34" charset="0"/>
              </a:rPr>
              <a:t>(Eph 2:19-22)</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6712"/>
            <a:ext cx="9144000" cy="5184576"/>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“And he gave the apostles, the prophets, the evangelists, the shepherds and teachers,</a:t>
            </a:r>
            <a:r>
              <a:rPr lang="en-SG" sz="2800" b="1" dirty="0" smtClean="0">
                <a:solidFill>
                  <a:srgbClr val="FFFF00"/>
                </a:solidFill>
                <a:latin typeface="Arial" pitchFamily="34" charset="0"/>
                <a:cs typeface="Arial" pitchFamily="34" charset="0"/>
              </a:rPr>
              <a:t> to equip the saints for the work of ministry, for building up the body of Christ.</a:t>
            </a:r>
            <a:r>
              <a:rPr lang="en-SG" sz="2800" b="1" dirty="0" smtClean="0">
                <a:solidFill>
                  <a:schemeClr val="bg1"/>
                </a:solidFill>
                <a:latin typeface="Arial" pitchFamily="34" charset="0"/>
                <a:cs typeface="Arial" pitchFamily="34" charset="0"/>
              </a:rPr>
              <a:t>”</a:t>
            </a:r>
          </a:p>
          <a:p>
            <a:pPr>
              <a:spcBef>
                <a:spcPts val="1200"/>
              </a:spcBef>
              <a:spcAft>
                <a:spcPts val="1200"/>
              </a:spcAft>
            </a:pPr>
            <a:r>
              <a:rPr lang="en-SG" sz="2800" b="1" dirty="0" smtClean="0">
                <a:solidFill>
                  <a:schemeClr val="bg1"/>
                </a:solidFill>
                <a:latin typeface="Arial" pitchFamily="34" charset="0"/>
                <a:cs typeface="Arial" pitchFamily="34" charset="0"/>
              </a:rPr>
              <a:t>(Eph 4:11-12)</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3"/>
          </a:xfrm>
        </p:spPr>
        <p:txBody>
          <a:bodyPr>
            <a:noAutofit/>
          </a:bodyPr>
          <a:lstStyle/>
          <a:p>
            <a:r>
              <a:rPr lang="en-SG" sz="3600" b="1" u="sng" dirty="0" smtClean="0">
                <a:solidFill>
                  <a:srgbClr val="FFFF00"/>
                </a:solidFill>
                <a:latin typeface="Arial" pitchFamily="34" charset="0"/>
                <a:cs typeface="Arial" pitchFamily="34" charset="0"/>
              </a:rPr>
              <a:t>1. We Are All Involved in “Building”</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4752528"/>
          </a:xfrm>
        </p:spPr>
        <p:txBody>
          <a:bodyPr>
            <a:normAutofit/>
          </a:bodyPr>
          <a:lstStyle/>
          <a:p>
            <a:pPr algn="l">
              <a:spcBef>
                <a:spcPts val="1200"/>
              </a:spcBef>
              <a:spcAft>
                <a:spcPts val="1200"/>
              </a:spcAft>
              <a:buFont typeface="Arial" pitchFamily="34" charset="0"/>
              <a:buChar char="•"/>
            </a:pPr>
            <a:r>
              <a:rPr lang="en-SG" sz="2800" dirty="0" smtClean="0">
                <a:solidFill>
                  <a:schemeClr val="bg1"/>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The “Building” Metaphor refers to</a:t>
            </a:r>
            <a:r>
              <a:rPr lang="en-SG" sz="2800" dirty="0" smtClean="0">
                <a:solidFill>
                  <a:srgbClr val="FFFF00"/>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…1 Cor 3:9-15</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Who is the </a:t>
            </a:r>
            <a:r>
              <a:rPr lang="en-SG" b="1" dirty="0" smtClean="0">
                <a:solidFill>
                  <a:srgbClr val="FFFF00"/>
                </a:solidFill>
                <a:latin typeface="Arial" pitchFamily="34" charset="0"/>
                <a:cs typeface="Arial" pitchFamily="34" charset="0"/>
              </a:rPr>
              <a:t>Foundation of Our Salvation? </a:t>
            </a:r>
            <a:r>
              <a:rPr lang="en-SG" dirty="0" smtClean="0">
                <a:solidFill>
                  <a:schemeClr val="bg1"/>
                </a:solidFill>
                <a:latin typeface="Arial" pitchFamily="34" charset="0"/>
                <a:cs typeface="Arial" pitchFamily="34" charset="0"/>
              </a:rPr>
              <a:t>(v11).</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What We Do with </a:t>
            </a:r>
            <a:r>
              <a:rPr lang="en-SG" b="1" dirty="0" smtClean="0">
                <a:solidFill>
                  <a:srgbClr val="FFFF00"/>
                </a:solidFill>
                <a:latin typeface="Arial" pitchFamily="34" charset="0"/>
                <a:cs typeface="Arial" pitchFamily="34" charset="0"/>
              </a:rPr>
              <a:t>Our Faith/Lives? </a:t>
            </a:r>
            <a:r>
              <a:rPr lang="en-SG" dirty="0" smtClean="0">
                <a:solidFill>
                  <a:schemeClr val="bg1"/>
                </a:solidFill>
                <a:latin typeface="Arial" pitchFamily="34" charset="0"/>
                <a:cs typeface="Arial" pitchFamily="34" charset="0"/>
              </a:rPr>
              <a:t>(vv9-10;12-15).</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What We Do with </a:t>
            </a:r>
            <a:r>
              <a:rPr lang="en-SG" b="1" dirty="0" smtClean="0">
                <a:solidFill>
                  <a:srgbClr val="FFFF00"/>
                </a:solidFill>
                <a:latin typeface="Arial" pitchFamily="34" charset="0"/>
                <a:cs typeface="Arial" pitchFamily="34" charset="0"/>
              </a:rPr>
              <a:t>In/Our Bodies? </a:t>
            </a:r>
            <a:r>
              <a:rPr lang="en-SG" dirty="0" smtClean="0">
                <a:solidFill>
                  <a:schemeClr val="bg1"/>
                </a:solidFill>
                <a:latin typeface="Arial" pitchFamily="34" charset="0"/>
                <a:cs typeface="Arial" pitchFamily="34" charset="0"/>
              </a:rPr>
              <a:t>(vv16-17; 2 Cor 5:9-10).</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What We Do with </a:t>
            </a:r>
            <a:r>
              <a:rPr lang="en-SG" b="1" dirty="0" smtClean="0">
                <a:solidFill>
                  <a:srgbClr val="FFFF00"/>
                </a:solidFill>
                <a:latin typeface="Arial" pitchFamily="34" charset="0"/>
                <a:cs typeface="Arial" pitchFamily="34" charset="0"/>
              </a:rPr>
              <a:t>Our Church? </a:t>
            </a:r>
            <a:r>
              <a:rPr lang="en-SG" dirty="0" smtClean="0">
                <a:solidFill>
                  <a:schemeClr val="bg1"/>
                </a:solidFill>
                <a:latin typeface="Arial" pitchFamily="34" charset="0"/>
                <a:cs typeface="Arial" pitchFamily="34" charset="0"/>
              </a:rPr>
              <a:t>(Eph 2:19-22;4:12).</a:t>
            </a:r>
          </a:p>
          <a:p>
            <a:pPr algn="l">
              <a:spcBef>
                <a:spcPts val="1200"/>
              </a:spcBef>
              <a:spcAft>
                <a:spcPts val="1200"/>
              </a:spcAft>
              <a:buFont typeface="Arial" pitchFamily="34" charset="0"/>
              <a:buChar char="•"/>
            </a:pPr>
            <a:r>
              <a:rPr lang="en-SG" sz="2800" dirty="0" smtClean="0">
                <a:solidFill>
                  <a:schemeClr val="bg1"/>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It includes Everyone</a:t>
            </a:r>
            <a:r>
              <a:rPr lang="en-SG" sz="2800" b="1" dirty="0" smtClean="0">
                <a:solidFill>
                  <a:srgbClr val="FFFF00"/>
                </a:solidFill>
                <a:latin typeface="Arial" pitchFamily="34" charset="0"/>
                <a:cs typeface="Arial" pitchFamily="34" charset="0"/>
              </a:rPr>
              <a:t> </a:t>
            </a:r>
            <a:r>
              <a:rPr lang="en-SG" sz="2800" dirty="0" smtClean="0">
                <a:solidFill>
                  <a:schemeClr val="bg1"/>
                </a:solidFill>
                <a:latin typeface="Arial" pitchFamily="34" charset="0"/>
                <a:cs typeface="Arial" pitchFamily="34" charset="0"/>
              </a:rPr>
              <a:t>“Everyone…hears…” (7:24,26).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24536"/>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It Involves Personal Choice/Thought Process</a:t>
            </a:r>
            <a:r>
              <a:rPr lang="en-SG" sz="2800" dirty="0" smtClean="0">
                <a:solidFill>
                  <a:schemeClr val="bg1"/>
                </a:solidFill>
                <a:latin typeface="Arial" pitchFamily="34" charset="0"/>
                <a:cs typeface="Arial" pitchFamily="34" charset="0"/>
              </a:rPr>
              <a:t> “like a </a:t>
            </a:r>
            <a:r>
              <a:rPr lang="en-SG" sz="2800" u="sng" dirty="0" smtClean="0">
                <a:solidFill>
                  <a:schemeClr val="bg1"/>
                </a:solidFill>
                <a:latin typeface="Arial" pitchFamily="34" charset="0"/>
                <a:cs typeface="Arial" pitchFamily="34" charset="0"/>
              </a:rPr>
              <a:t>wise man </a:t>
            </a:r>
            <a:r>
              <a:rPr lang="en-SG" sz="2800" dirty="0" smtClean="0">
                <a:solidFill>
                  <a:schemeClr val="bg1"/>
                </a:solidFill>
                <a:latin typeface="Arial" pitchFamily="34" charset="0"/>
                <a:cs typeface="Arial" pitchFamily="34" charset="0"/>
              </a:rPr>
              <a:t>who built his house…like a foolish man who build his house” (7:24,26; Luke 6:48).</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p:spPr>
        <p:txBody>
          <a:bodyPr>
            <a:normAutofit/>
          </a:bodyPr>
          <a:lstStyle/>
          <a:p>
            <a:r>
              <a:rPr lang="en-SG" sz="3600" b="1" u="sng" dirty="0" smtClean="0">
                <a:solidFill>
                  <a:srgbClr val="FFFF00"/>
                </a:solidFill>
                <a:latin typeface="Arial" pitchFamily="34" charset="0"/>
                <a:cs typeface="Arial" pitchFamily="34" charset="0"/>
              </a:rPr>
              <a:t>Introduction</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3240360"/>
          </a:xfrm>
        </p:spPr>
        <p:txBody>
          <a:bodyPr>
            <a:normAutofit/>
          </a:bodyPr>
          <a:lstStyle/>
          <a:p>
            <a:pPr algn="just"/>
            <a:r>
              <a:rPr lang="en-SG" sz="2800" dirty="0" smtClean="0">
                <a:solidFill>
                  <a:schemeClr val="bg1"/>
                </a:solidFill>
                <a:latin typeface="Arial" pitchFamily="34" charset="0"/>
                <a:cs typeface="Arial" pitchFamily="34" charset="0"/>
              </a:rPr>
              <a:t>4 Statements that should strike fear in us :</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We can be seconds from disaster.</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Disasters don’t just happen. They had warning signs which were ignored.</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Patching up cracks will not prevent the disaster.</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Lives lost could have been saved.</a:t>
            </a:r>
          </a:p>
          <a:p>
            <a:pPr marL="723900" indent="-368300" algn="l">
              <a:buFont typeface="Arial" pitchFamily="34" charset="0"/>
              <a:buChar char="•"/>
            </a:pPr>
            <a:endParaRPr lang="en-SG" dirty="0" smtClean="0">
              <a:solidFill>
                <a:schemeClr val="bg1"/>
              </a:solidFill>
              <a:latin typeface="Arial" pitchFamily="34" charset="0"/>
              <a:cs typeface="Arial" pitchFamily="34" charset="0"/>
            </a:endParaRPr>
          </a:p>
          <a:p>
            <a:pPr marL="514350" indent="-514350">
              <a:buAutoNum type="arabicPeriod"/>
            </a:pP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“…he is like a man building a house, </a:t>
            </a:r>
            <a:r>
              <a:rPr lang="en-SG" b="1" dirty="0" smtClean="0">
                <a:solidFill>
                  <a:srgbClr val="FFFF00"/>
                </a:solidFill>
                <a:latin typeface="Arial" pitchFamily="34" charset="0"/>
                <a:cs typeface="Arial" pitchFamily="34" charset="0"/>
              </a:rPr>
              <a:t>who dug deep and laid the foundation on the rock</a:t>
            </a:r>
            <a:r>
              <a:rPr lang="en-SG" b="1" dirty="0" smtClean="0">
                <a:solidFill>
                  <a:schemeClr val="bg1"/>
                </a:solidFill>
                <a:latin typeface="Arial" pitchFamily="34" charset="0"/>
                <a:cs typeface="Arial" pitchFamily="34" charset="0"/>
              </a:rPr>
              <a:t>. And when a flood arose, the stream broke against that house and could not shake it, because it had been </a:t>
            </a:r>
            <a:r>
              <a:rPr lang="en-SG" b="1" dirty="0" smtClean="0">
                <a:solidFill>
                  <a:srgbClr val="FFFF00"/>
                </a:solidFill>
                <a:latin typeface="Arial" pitchFamily="34" charset="0"/>
                <a:cs typeface="Arial" pitchFamily="34" charset="0"/>
              </a:rPr>
              <a:t>well built</a:t>
            </a:r>
            <a:r>
              <a:rPr lang="en-SG" b="1" dirty="0" smtClean="0">
                <a:solidFill>
                  <a:schemeClr val="bg1"/>
                </a:solidFill>
                <a:latin typeface="Arial" pitchFamily="34" charset="0"/>
                <a:cs typeface="Arial" pitchFamily="34" charset="0"/>
              </a:rPr>
              <a:t>.”</a:t>
            </a:r>
          </a:p>
          <a:p>
            <a:pPr>
              <a:spcBef>
                <a:spcPts val="1200"/>
              </a:spcBef>
              <a:spcAft>
                <a:spcPts val="1200"/>
              </a:spcAft>
            </a:pPr>
            <a:r>
              <a:rPr lang="en-SG" b="1" dirty="0" smtClean="0">
                <a:solidFill>
                  <a:schemeClr val="bg1"/>
                </a:solidFill>
                <a:latin typeface="Arial" pitchFamily="34" charset="0"/>
                <a:cs typeface="Arial" pitchFamily="34" charset="0"/>
              </a:rPr>
              <a:t>(Luke 6:48)</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24536"/>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It Involves Personal Choice/Thought Process</a:t>
            </a:r>
            <a:r>
              <a:rPr lang="en-SG" sz="2800" dirty="0" smtClean="0">
                <a:solidFill>
                  <a:schemeClr val="bg1"/>
                </a:solidFill>
                <a:latin typeface="Arial" pitchFamily="34" charset="0"/>
                <a:cs typeface="Arial" pitchFamily="34" charset="0"/>
              </a:rPr>
              <a:t> “like a </a:t>
            </a:r>
            <a:r>
              <a:rPr lang="en-SG" sz="2800" u="sng" dirty="0" smtClean="0">
                <a:solidFill>
                  <a:schemeClr val="bg1"/>
                </a:solidFill>
                <a:latin typeface="Arial" pitchFamily="34" charset="0"/>
                <a:cs typeface="Arial" pitchFamily="34" charset="0"/>
              </a:rPr>
              <a:t>wise man </a:t>
            </a:r>
            <a:r>
              <a:rPr lang="en-SG" sz="2800" dirty="0" smtClean="0">
                <a:solidFill>
                  <a:schemeClr val="bg1"/>
                </a:solidFill>
                <a:latin typeface="Arial" pitchFamily="34" charset="0"/>
                <a:cs typeface="Arial" pitchFamily="34" charset="0"/>
              </a:rPr>
              <a:t>who built his house…like a </a:t>
            </a:r>
            <a:r>
              <a:rPr lang="en-SG" sz="2800" u="sng" dirty="0" smtClean="0">
                <a:solidFill>
                  <a:schemeClr val="bg1"/>
                </a:solidFill>
                <a:latin typeface="Arial" pitchFamily="34" charset="0"/>
                <a:cs typeface="Arial" pitchFamily="34" charset="0"/>
              </a:rPr>
              <a:t>foolish</a:t>
            </a:r>
            <a:r>
              <a:rPr lang="en-SG" sz="2800" dirty="0" smtClean="0">
                <a:solidFill>
                  <a:schemeClr val="bg1"/>
                </a:solidFill>
                <a:latin typeface="Arial" pitchFamily="34" charset="0"/>
                <a:cs typeface="Arial" pitchFamily="34" charset="0"/>
              </a:rPr>
              <a:t> man who build his house” (7:24,26; Luke 6:48).</a:t>
            </a:r>
          </a:p>
          <a:p>
            <a:pPr marL="447675"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b="1" dirty="0" smtClean="0">
                <a:solidFill>
                  <a:srgbClr val="FFFF00"/>
                </a:solidFill>
                <a:latin typeface="Arial" pitchFamily="34" charset="0"/>
                <a:cs typeface="Arial" pitchFamily="34" charset="0"/>
              </a:rPr>
              <a:t>Stewardship and Readiness </a:t>
            </a:r>
            <a:r>
              <a:rPr lang="en-SG" dirty="0" smtClean="0">
                <a:solidFill>
                  <a:schemeClr val="bg1"/>
                </a:solidFill>
                <a:latin typeface="Arial" pitchFamily="34" charset="0"/>
                <a:cs typeface="Arial" pitchFamily="34" charset="0"/>
              </a:rPr>
              <a:t>– “Who is the Wise Man?...” (24:45; 25:4).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a:t>
            </a:r>
            <a:r>
              <a:rPr lang="en-SG" b="1" dirty="0" smtClean="0">
                <a:solidFill>
                  <a:srgbClr val="FFFF00"/>
                </a:solidFill>
                <a:latin typeface="Arial" pitchFamily="34" charset="0"/>
                <a:cs typeface="Arial" pitchFamily="34" charset="0"/>
              </a:rPr>
              <a:t>Who then is the</a:t>
            </a:r>
            <a:r>
              <a:rPr lang="en-SG" b="1" dirty="0" smtClean="0">
                <a:solidFill>
                  <a:schemeClr val="bg1"/>
                </a:solidFill>
                <a:latin typeface="Arial" pitchFamily="34" charset="0"/>
                <a:cs typeface="Arial" pitchFamily="34" charset="0"/>
              </a:rPr>
              <a:t> faithful and </a:t>
            </a:r>
            <a:r>
              <a:rPr lang="en-SG" b="1" dirty="0" smtClean="0">
                <a:solidFill>
                  <a:srgbClr val="FFFF00"/>
                </a:solidFill>
                <a:latin typeface="Arial" pitchFamily="34" charset="0"/>
                <a:cs typeface="Arial" pitchFamily="34" charset="0"/>
              </a:rPr>
              <a:t>wise servant</a:t>
            </a:r>
            <a:r>
              <a:rPr lang="en-SG" b="1" dirty="0" smtClean="0">
                <a:solidFill>
                  <a:schemeClr val="bg1"/>
                </a:solidFill>
                <a:latin typeface="Arial" pitchFamily="34" charset="0"/>
                <a:cs typeface="Arial" pitchFamily="34" charset="0"/>
              </a:rPr>
              <a:t>, whom his master has set over his household, to give them their food at the proper time? Blessed is that servant </a:t>
            </a:r>
            <a:r>
              <a:rPr lang="en-SG" b="1" dirty="0" smtClean="0">
                <a:solidFill>
                  <a:srgbClr val="FFFF00"/>
                </a:solidFill>
                <a:latin typeface="Arial" pitchFamily="34" charset="0"/>
                <a:cs typeface="Arial" pitchFamily="34" charset="0"/>
              </a:rPr>
              <a:t>whom his master will find so doing when he comes</a:t>
            </a:r>
            <a:r>
              <a:rPr lang="en-SG" b="1" dirty="0" smtClean="0">
                <a:solidFill>
                  <a:schemeClr val="bg1"/>
                </a:solidFill>
                <a:latin typeface="Arial" pitchFamily="34" charset="0"/>
                <a:cs typeface="Arial" pitchFamily="34" charset="0"/>
              </a:rPr>
              <a:t>.”</a:t>
            </a:r>
          </a:p>
          <a:p>
            <a:pPr>
              <a:spcBef>
                <a:spcPts val="1200"/>
              </a:spcBef>
              <a:spcAft>
                <a:spcPts val="1200"/>
              </a:spcAft>
            </a:pPr>
            <a:r>
              <a:rPr lang="en-SG" b="1" dirty="0" smtClean="0">
                <a:solidFill>
                  <a:schemeClr val="bg1"/>
                </a:solidFill>
                <a:latin typeface="Arial" pitchFamily="34" charset="0"/>
                <a:cs typeface="Arial" pitchFamily="34" charset="0"/>
              </a:rPr>
              <a:t>(Matt 24:45)</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24536"/>
          </a:xfrm>
        </p:spPr>
        <p:txBody>
          <a:bodyPr>
            <a:normAutofit/>
          </a:bodyPr>
          <a:lstStyle/>
          <a:p>
            <a:pPr marL="365125" indent="-365125" algn="l">
              <a:spcBef>
                <a:spcPts val="600"/>
              </a:spcBef>
              <a:spcAft>
                <a:spcPts val="600"/>
              </a:spcAft>
              <a:buFont typeface="Arial" pitchFamily="34" charset="0"/>
              <a:buChar char="•"/>
            </a:pPr>
            <a:r>
              <a:rPr lang="en-SG" sz="2800" b="1" u="sng" dirty="0" smtClean="0">
                <a:solidFill>
                  <a:srgbClr val="FFFF00"/>
                </a:solidFill>
                <a:latin typeface="Arial" pitchFamily="34" charset="0"/>
                <a:cs typeface="Arial" pitchFamily="34" charset="0"/>
              </a:rPr>
              <a:t>It Involves Personal Choice/Thought Process</a:t>
            </a:r>
            <a:r>
              <a:rPr lang="en-SG" sz="2800" dirty="0" smtClean="0">
                <a:solidFill>
                  <a:schemeClr val="bg1"/>
                </a:solidFill>
                <a:latin typeface="Arial" pitchFamily="34" charset="0"/>
                <a:cs typeface="Arial" pitchFamily="34" charset="0"/>
              </a:rPr>
              <a:t> “like a </a:t>
            </a:r>
            <a:r>
              <a:rPr lang="en-SG" sz="2800" u="sng" dirty="0" smtClean="0">
                <a:solidFill>
                  <a:schemeClr val="bg1"/>
                </a:solidFill>
                <a:latin typeface="Arial" pitchFamily="34" charset="0"/>
                <a:cs typeface="Arial" pitchFamily="34" charset="0"/>
              </a:rPr>
              <a:t>wise man </a:t>
            </a:r>
            <a:r>
              <a:rPr lang="en-SG" sz="2800" dirty="0" smtClean="0">
                <a:solidFill>
                  <a:schemeClr val="bg1"/>
                </a:solidFill>
                <a:latin typeface="Arial" pitchFamily="34" charset="0"/>
                <a:cs typeface="Arial" pitchFamily="34" charset="0"/>
              </a:rPr>
              <a:t>who built his house…like a </a:t>
            </a:r>
            <a:r>
              <a:rPr lang="en-SG" sz="2800" u="sng" dirty="0" smtClean="0">
                <a:solidFill>
                  <a:schemeClr val="bg1"/>
                </a:solidFill>
                <a:latin typeface="Arial" pitchFamily="34" charset="0"/>
                <a:cs typeface="Arial" pitchFamily="34" charset="0"/>
              </a:rPr>
              <a:t>foolish</a:t>
            </a:r>
            <a:r>
              <a:rPr lang="en-SG" sz="2800" dirty="0" smtClean="0">
                <a:solidFill>
                  <a:schemeClr val="bg1"/>
                </a:solidFill>
                <a:latin typeface="Arial" pitchFamily="34" charset="0"/>
                <a:cs typeface="Arial" pitchFamily="34" charset="0"/>
              </a:rPr>
              <a:t> man who built his house” (7:24,26; Luke 6:48).</a:t>
            </a:r>
          </a:p>
          <a:p>
            <a:pPr marL="714375" lvl="1" indent="-266700" algn="l">
              <a:spcBef>
                <a:spcPts val="600"/>
              </a:spcBef>
              <a:spcAft>
                <a:spcPts val="600"/>
              </a:spcAft>
              <a:buFont typeface="Arial" pitchFamily="34" charset="0"/>
              <a:buChar char="•"/>
            </a:pPr>
            <a:r>
              <a:rPr lang="en-SG" b="1" dirty="0" smtClean="0">
                <a:solidFill>
                  <a:srgbClr val="FFFF00"/>
                </a:solidFill>
                <a:latin typeface="Arial" pitchFamily="34" charset="0"/>
                <a:cs typeface="Arial" pitchFamily="34" charset="0"/>
              </a:rPr>
              <a:t>Stewardship and Readiness </a:t>
            </a:r>
            <a:r>
              <a:rPr lang="en-SG" dirty="0" smtClean="0">
                <a:solidFill>
                  <a:schemeClr val="bg1"/>
                </a:solidFill>
                <a:latin typeface="Arial" pitchFamily="34" charset="0"/>
                <a:cs typeface="Arial" pitchFamily="34" charset="0"/>
              </a:rPr>
              <a:t>– “Who is the Wise Man?...” (24:45; 25:4).</a:t>
            </a:r>
          </a:p>
          <a:p>
            <a:pPr marL="714375" lvl="1" indent="-266700" algn="l">
              <a:spcBef>
                <a:spcPts val="600"/>
              </a:spcBef>
              <a:spcAft>
                <a:spcPts val="600"/>
              </a:spcAft>
              <a:buFont typeface="Arial" pitchFamily="34" charset="0"/>
              <a:buChar char="•"/>
            </a:pPr>
            <a:r>
              <a:rPr lang="en-SG" b="1" dirty="0" smtClean="0">
                <a:solidFill>
                  <a:srgbClr val="FFFF00"/>
                </a:solidFill>
                <a:latin typeface="Arial" pitchFamily="34" charset="0"/>
                <a:cs typeface="Arial" pitchFamily="34" charset="0"/>
              </a:rPr>
              <a:t>Misplaced Priorities </a:t>
            </a:r>
            <a:r>
              <a:rPr lang="en-SG" dirty="0" smtClean="0">
                <a:solidFill>
                  <a:schemeClr val="bg1"/>
                </a:solidFill>
                <a:latin typeface="Arial" pitchFamily="34" charset="0"/>
                <a:cs typeface="Arial" pitchFamily="34" charset="0"/>
              </a:rPr>
              <a:t>– “You blind fools…” (23:17).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32656"/>
            <a:ext cx="9144000" cy="5688632"/>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a:t>
            </a:r>
            <a:r>
              <a:rPr lang="en-SG" sz="2800" b="1" dirty="0" smtClean="0">
                <a:solidFill>
                  <a:srgbClr val="FFFF00"/>
                </a:solidFill>
                <a:latin typeface="Arial" pitchFamily="34" charset="0"/>
                <a:cs typeface="Arial" pitchFamily="34" charset="0"/>
              </a:rPr>
              <a:t>But woe to you, scribes and Pharisees, hypocrites! For you shut the kingdom of heaven in people’s faces</a:t>
            </a:r>
            <a:r>
              <a:rPr lang="en-SG" sz="2800" b="1" dirty="0" smtClean="0">
                <a:solidFill>
                  <a:schemeClr val="bg1"/>
                </a:solidFill>
                <a:latin typeface="Arial" pitchFamily="34" charset="0"/>
                <a:cs typeface="Arial" pitchFamily="34" charset="0"/>
              </a:rPr>
              <a:t>. For you neither enter yourselves nor allow those who would enter to go in…Woe to you, blind guides, who say, ‘If anyone swears by the temple, it is nothing, but if anyone swears by the gold of the temple, he is bound by his oath.’ </a:t>
            </a:r>
            <a:r>
              <a:rPr lang="en-SG" sz="2800" b="1" dirty="0" smtClean="0">
                <a:solidFill>
                  <a:srgbClr val="FFFF00"/>
                </a:solidFill>
                <a:latin typeface="Arial" pitchFamily="34" charset="0"/>
                <a:cs typeface="Arial" pitchFamily="34" charset="0"/>
              </a:rPr>
              <a:t>You blind fools! </a:t>
            </a:r>
            <a:r>
              <a:rPr lang="en-SG" sz="2800" b="1" dirty="0" smtClean="0">
                <a:solidFill>
                  <a:schemeClr val="bg1"/>
                </a:solidFill>
                <a:latin typeface="Arial" pitchFamily="34" charset="0"/>
                <a:cs typeface="Arial" pitchFamily="34" charset="0"/>
              </a:rPr>
              <a:t>For which is greater, the gold or the temple that has made the gold sacred?</a:t>
            </a:r>
          </a:p>
          <a:p>
            <a:pPr>
              <a:spcBef>
                <a:spcPts val="1200"/>
              </a:spcBef>
              <a:spcAft>
                <a:spcPts val="1200"/>
              </a:spcAft>
            </a:pPr>
            <a:r>
              <a:rPr lang="en-SG" sz="2800" b="1" dirty="0" smtClean="0">
                <a:solidFill>
                  <a:schemeClr val="bg1"/>
                </a:solidFill>
                <a:latin typeface="Arial" pitchFamily="34" charset="0"/>
                <a:cs typeface="Arial" pitchFamily="34" charset="0"/>
              </a:rPr>
              <a:t>(Matt 23:13-17)</a:t>
            </a:r>
            <a:endParaRPr lang="en-SG" sz="28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12776"/>
            <a:ext cx="9144000" cy="4608512"/>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It has a Divine Blueprint to Follow</a:t>
            </a:r>
            <a:r>
              <a:rPr lang="en-SG" sz="2800" dirty="0" smtClean="0">
                <a:solidFill>
                  <a:schemeClr val="bg1"/>
                </a:solidFill>
                <a:latin typeface="Arial" pitchFamily="34" charset="0"/>
                <a:cs typeface="Arial" pitchFamily="34" charset="0"/>
              </a:rPr>
              <a:t> (v. 10).</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“Hear My words and does them…” (v. 24; Luke 6:46)</a:t>
            </a:r>
          </a:p>
        </p:txBody>
      </p:sp>
      <p:sp>
        <p:nvSpPr>
          <p:cNvPr id="4" name="Title 1"/>
          <p:cNvSpPr>
            <a:spLocks noGrp="1"/>
          </p:cNvSpPr>
          <p:nvPr>
            <p:ph type="ctrTitle"/>
          </p:nvPr>
        </p:nvSpPr>
        <p:spPr>
          <a:xfrm>
            <a:off x="0" y="1"/>
            <a:ext cx="9144000" cy="1052735"/>
          </a:xfrm>
        </p:spPr>
        <p:txBody>
          <a:bodyPr>
            <a:noAutofit/>
          </a:bodyPr>
          <a:lstStyle/>
          <a:p>
            <a:r>
              <a:rPr lang="en-SG" sz="3600" b="1" u="sng" dirty="0" smtClean="0">
                <a:solidFill>
                  <a:srgbClr val="FFFF00"/>
                </a:solidFill>
                <a:latin typeface="Arial" pitchFamily="34" charset="0"/>
                <a:cs typeface="Arial" pitchFamily="34" charset="0"/>
              </a:rPr>
              <a:t>2. We Are Told to “Watch How We Build”</a:t>
            </a:r>
            <a:endParaRPr lang="en-SG" sz="3600" b="1" u="sng"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“Why do you call me ‘Lord, Lord,’ and </a:t>
            </a:r>
            <a:r>
              <a:rPr lang="en-SG" b="1" dirty="0" smtClean="0">
                <a:solidFill>
                  <a:srgbClr val="FFFF00"/>
                </a:solidFill>
                <a:latin typeface="Arial" pitchFamily="34" charset="0"/>
                <a:cs typeface="Arial" pitchFamily="34" charset="0"/>
              </a:rPr>
              <a:t>not do what I tell you?”</a:t>
            </a:r>
          </a:p>
          <a:p>
            <a:pPr>
              <a:spcBef>
                <a:spcPts val="1200"/>
              </a:spcBef>
              <a:spcAft>
                <a:spcPts val="1200"/>
              </a:spcAft>
            </a:pPr>
            <a:r>
              <a:rPr lang="en-SG" b="1" dirty="0" smtClean="0">
                <a:solidFill>
                  <a:schemeClr val="bg1"/>
                </a:solidFill>
                <a:latin typeface="Arial" pitchFamily="34" charset="0"/>
                <a:cs typeface="Arial" pitchFamily="34" charset="0"/>
              </a:rPr>
              <a:t>(Luke 6:46)</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24536"/>
          </a:xfrm>
        </p:spPr>
        <p:txBody>
          <a:bodyPr>
            <a:normAutofit/>
          </a:bodyPr>
          <a:lstStyle/>
          <a:p>
            <a:pPr algn="l">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It has a Divine Blueprint to Follow</a:t>
            </a:r>
            <a:r>
              <a:rPr lang="en-SG" sz="2800" dirty="0" smtClean="0">
                <a:solidFill>
                  <a:schemeClr val="bg1"/>
                </a:solidFill>
                <a:latin typeface="Arial" pitchFamily="34" charset="0"/>
                <a:cs typeface="Arial" pitchFamily="34" charset="0"/>
              </a:rPr>
              <a:t> (v10).</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“Hear My words and does them…” (v. 24; Lu 6:46)</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“The Will of My Father” (7:21; 12:50; 18:14; 21:31).</a:t>
            </a:r>
          </a:p>
          <a:p>
            <a:pPr marL="266700"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“The Workmanship of God” (Eph 2:10).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“For we are his workmanship, created in Christ Jesus for good works, </a:t>
            </a:r>
            <a:r>
              <a:rPr lang="en-SG" b="1" dirty="0" smtClean="0">
                <a:solidFill>
                  <a:srgbClr val="FFFF00"/>
                </a:solidFill>
                <a:latin typeface="Arial" pitchFamily="34" charset="0"/>
                <a:cs typeface="Arial" pitchFamily="34" charset="0"/>
              </a:rPr>
              <a:t>which God prepared beforehand, that we should walk in them</a:t>
            </a:r>
            <a:r>
              <a:rPr lang="en-SG" b="1" dirty="0" smtClean="0">
                <a:solidFill>
                  <a:schemeClr val="bg1"/>
                </a:solidFill>
                <a:latin typeface="Arial" pitchFamily="34" charset="0"/>
                <a:cs typeface="Arial" pitchFamily="34" charset="0"/>
              </a:rPr>
              <a:t>.”</a:t>
            </a:r>
          </a:p>
          <a:p>
            <a:pPr>
              <a:spcBef>
                <a:spcPts val="1200"/>
              </a:spcBef>
              <a:spcAft>
                <a:spcPts val="1200"/>
              </a:spcAft>
            </a:pPr>
            <a:r>
              <a:rPr lang="en-SG" b="1" dirty="0" smtClean="0">
                <a:solidFill>
                  <a:schemeClr val="bg1"/>
                </a:solidFill>
                <a:latin typeface="Arial" pitchFamily="34" charset="0"/>
                <a:cs typeface="Arial" pitchFamily="34" charset="0"/>
              </a:rPr>
              <a:t>(Eph 2:10)</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12776"/>
            <a:ext cx="9144000" cy="4608512"/>
          </a:xfrm>
        </p:spPr>
        <p:txBody>
          <a:bodyPr>
            <a:normAutofit/>
          </a:bodyPr>
          <a:lstStyle/>
          <a:p>
            <a:pPr algn="l">
              <a:spcBef>
                <a:spcPts val="600"/>
              </a:spcBef>
              <a:spcAft>
                <a:spcPts val="600"/>
              </a:spcAft>
              <a:buFont typeface="Arial" pitchFamily="34" charset="0"/>
              <a:buChar char="•"/>
            </a:pPr>
            <a:r>
              <a:rPr lang="en-SG" sz="2800" dirty="0" smtClean="0">
                <a:solidFill>
                  <a:schemeClr val="bg1"/>
                </a:solidFill>
                <a:latin typeface="Arial" pitchFamily="34" charset="0"/>
                <a:cs typeface="Arial" pitchFamily="34" charset="0"/>
              </a:rPr>
              <a:t> </a:t>
            </a:r>
            <a:r>
              <a:rPr lang="en-SG" sz="2800" dirty="0" smtClean="0">
                <a:solidFill>
                  <a:srgbClr val="FFFF00"/>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It has a Divine Blueprint to Follow</a:t>
            </a:r>
            <a:r>
              <a:rPr lang="en-SG" sz="2800" dirty="0" smtClean="0">
                <a:solidFill>
                  <a:schemeClr val="bg1"/>
                </a:solidFill>
                <a:latin typeface="Arial" pitchFamily="34" charset="0"/>
                <a:cs typeface="Arial" pitchFamily="34" charset="0"/>
              </a:rPr>
              <a:t> (v. 10).</a:t>
            </a:r>
          </a:p>
          <a:p>
            <a:pPr marL="266700" lvl="1" algn="l">
              <a:spcBef>
                <a:spcPts val="600"/>
              </a:spcBef>
              <a:spcAft>
                <a:spcPts val="600"/>
              </a:spcAft>
              <a:buFont typeface="Arial" pitchFamily="34" charset="0"/>
              <a:buChar char="•"/>
            </a:pPr>
            <a:r>
              <a:rPr lang="en-SG" sz="2600" dirty="0" smtClean="0">
                <a:solidFill>
                  <a:schemeClr val="bg1"/>
                </a:solidFill>
                <a:latin typeface="Arial" pitchFamily="34" charset="0"/>
                <a:cs typeface="Arial" pitchFamily="34" charset="0"/>
              </a:rPr>
              <a:t> “Hear My words and does them…” (v. 24; Lu 6:46).</a:t>
            </a:r>
          </a:p>
          <a:p>
            <a:pPr marL="266700" lvl="1" algn="l">
              <a:spcBef>
                <a:spcPts val="600"/>
              </a:spcBef>
              <a:spcAft>
                <a:spcPts val="600"/>
              </a:spcAft>
              <a:buFont typeface="Arial" pitchFamily="34" charset="0"/>
              <a:buChar char="•"/>
            </a:pPr>
            <a:r>
              <a:rPr lang="en-SG" sz="2600" dirty="0" smtClean="0">
                <a:solidFill>
                  <a:schemeClr val="bg1"/>
                </a:solidFill>
                <a:latin typeface="Arial" pitchFamily="34" charset="0"/>
                <a:cs typeface="Arial" pitchFamily="34" charset="0"/>
              </a:rPr>
              <a:t> “The Will of My Father” (7:21; 12:50; 18:14; 21:31).</a:t>
            </a:r>
          </a:p>
          <a:p>
            <a:pPr marL="266700" lvl="1" algn="l">
              <a:spcBef>
                <a:spcPts val="600"/>
              </a:spcBef>
              <a:spcAft>
                <a:spcPts val="600"/>
              </a:spcAft>
              <a:buFont typeface="Arial" pitchFamily="34" charset="0"/>
              <a:buChar char="•"/>
            </a:pPr>
            <a:r>
              <a:rPr lang="en-SG" sz="2600" dirty="0" smtClean="0">
                <a:solidFill>
                  <a:schemeClr val="bg1"/>
                </a:solidFill>
                <a:latin typeface="Arial" pitchFamily="34" charset="0"/>
                <a:cs typeface="Arial" pitchFamily="34" charset="0"/>
              </a:rPr>
              <a:t> “The Workmanship of God” (Eph 2:10).</a:t>
            </a:r>
          </a:p>
          <a:p>
            <a:pPr marL="0" lvl="1" indent="266700" algn="l">
              <a:spcBef>
                <a:spcPts val="600"/>
              </a:spcBef>
              <a:spcAft>
                <a:spcPts val="600"/>
              </a:spcAft>
              <a:buFont typeface="Arial" pitchFamily="34" charset="0"/>
              <a:buChar char="•"/>
            </a:pPr>
            <a:r>
              <a:rPr lang="en-SG" b="1" u="sng" dirty="0" smtClean="0">
                <a:solidFill>
                  <a:srgbClr val="FFFF00"/>
                </a:solidFill>
                <a:latin typeface="Arial" pitchFamily="34" charset="0"/>
                <a:cs typeface="Arial" pitchFamily="34" charset="0"/>
              </a:rPr>
              <a:t>It involves Self-Examination</a:t>
            </a:r>
            <a:r>
              <a:rPr lang="en-SG" b="1" dirty="0" smtClean="0">
                <a:solidFill>
                  <a:srgbClr val="FFFF00"/>
                </a:solidFill>
                <a:latin typeface="Arial" pitchFamily="34" charset="0"/>
                <a:cs typeface="Arial" pitchFamily="34" charset="0"/>
              </a:rPr>
              <a:t> </a:t>
            </a:r>
            <a:r>
              <a:rPr lang="en-SG" dirty="0" smtClean="0">
                <a:solidFill>
                  <a:schemeClr val="bg1"/>
                </a:solidFill>
                <a:latin typeface="Arial" pitchFamily="34" charset="0"/>
                <a:cs typeface="Arial" pitchFamily="34" charset="0"/>
              </a:rPr>
              <a:t>– “Examine yourselves…” (2 Cor 13:5; 1 Peter 1:10).</a:t>
            </a:r>
          </a:p>
        </p:txBody>
      </p:sp>
      <p:sp>
        <p:nvSpPr>
          <p:cNvPr id="4" name="Title 1"/>
          <p:cNvSpPr>
            <a:spLocks noGrp="1"/>
          </p:cNvSpPr>
          <p:nvPr>
            <p:ph type="ctrTitle"/>
          </p:nvPr>
        </p:nvSpPr>
        <p:spPr>
          <a:xfrm>
            <a:off x="0" y="1"/>
            <a:ext cx="9144000" cy="1052735"/>
          </a:xfrm>
        </p:spPr>
        <p:txBody>
          <a:bodyPr>
            <a:noAutofit/>
          </a:bodyPr>
          <a:lstStyle/>
          <a:p>
            <a:r>
              <a:rPr lang="en-SG" sz="3600" b="1" u="sng" dirty="0" smtClean="0">
                <a:solidFill>
                  <a:srgbClr val="FFFF00"/>
                </a:solidFill>
                <a:latin typeface="Arial" pitchFamily="34" charset="0"/>
                <a:cs typeface="Arial" pitchFamily="34" charset="0"/>
              </a:rPr>
              <a:t>2. We Are Told to “Watch How We Build”</a:t>
            </a:r>
            <a:endParaRPr lang="en-SG" sz="3600" b="1" u="sng"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a:t>
            </a:r>
            <a:r>
              <a:rPr lang="en-SG" b="1" dirty="0" smtClean="0">
                <a:solidFill>
                  <a:srgbClr val="FFFF00"/>
                </a:solidFill>
                <a:latin typeface="Arial" pitchFamily="34" charset="0"/>
                <a:cs typeface="Arial" pitchFamily="34" charset="0"/>
              </a:rPr>
              <a:t>Examine yourselves</a:t>
            </a:r>
            <a:r>
              <a:rPr lang="en-SG" b="1" dirty="0" smtClean="0">
                <a:solidFill>
                  <a:schemeClr val="bg1"/>
                </a:solidFill>
                <a:latin typeface="Arial" pitchFamily="34" charset="0"/>
                <a:cs typeface="Arial" pitchFamily="34" charset="0"/>
              </a:rPr>
              <a:t>, to see whether you are in the faith. </a:t>
            </a:r>
            <a:r>
              <a:rPr lang="en-SG" b="1" dirty="0" smtClean="0">
                <a:solidFill>
                  <a:srgbClr val="FFFF00"/>
                </a:solidFill>
                <a:latin typeface="Arial" pitchFamily="34" charset="0"/>
                <a:cs typeface="Arial" pitchFamily="34" charset="0"/>
              </a:rPr>
              <a:t>Test yourselves</a:t>
            </a:r>
            <a:r>
              <a:rPr lang="en-SG" b="1" dirty="0" smtClean="0">
                <a:solidFill>
                  <a:schemeClr val="bg1"/>
                </a:solidFill>
                <a:latin typeface="Arial" pitchFamily="34" charset="0"/>
                <a:cs typeface="Arial" pitchFamily="34" charset="0"/>
              </a:rPr>
              <a:t>. Or do you not realize this about yourselves, that Jesus Christ is in you?—unless indeed you fail to meet the test!”</a:t>
            </a:r>
          </a:p>
          <a:p>
            <a:pPr>
              <a:spcBef>
                <a:spcPts val="1200"/>
              </a:spcBef>
              <a:spcAft>
                <a:spcPts val="1200"/>
              </a:spcAft>
            </a:pPr>
            <a:r>
              <a:rPr lang="en-SG" b="1" dirty="0" smtClean="0">
                <a:solidFill>
                  <a:schemeClr val="bg1"/>
                </a:solidFill>
                <a:latin typeface="Arial" pitchFamily="34" charset="0"/>
                <a:cs typeface="Arial" pitchFamily="34" charset="0"/>
              </a:rPr>
              <a:t>(2 Cor 13:5)</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“Therefore, brothers, be all the more diligent to </a:t>
            </a:r>
            <a:r>
              <a:rPr lang="en-SG" b="1" dirty="0" smtClean="0">
                <a:solidFill>
                  <a:srgbClr val="FFFF00"/>
                </a:solidFill>
                <a:latin typeface="Arial" pitchFamily="34" charset="0"/>
                <a:cs typeface="Arial" pitchFamily="34" charset="0"/>
              </a:rPr>
              <a:t>confirm your calling and election</a:t>
            </a:r>
            <a:r>
              <a:rPr lang="en-SG" b="1" dirty="0" smtClean="0">
                <a:solidFill>
                  <a:schemeClr val="bg1"/>
                </a:solidFill>
                <a:latin typeface="Arial" pitchFamily="34" charset="0"/>
                <a:cs typeface="Arial" pitchFamily="34" charset="0"/>
              </a:rPr>
              <a:t>, for if you practice these qualities you will never fall. </a:t>
            </a:r>
            <a:r>
              <a:rPr lang="en-SG" b="1" dirty="0" smtClean="0">
                <a:solidFill>
                  <a:srgbClr val="FFFF00"/>
                </a:solidFill>
                <a:latin typeface="Arial" pitchFamily="34" charset="0"/>
                <a:cs typeface="Arial" pitchFamily="34" charset="0"/>
              </a:rPr>
              <a:t>For in this way</a:t>
            </a:r>
            <a:r>
              <a:rPr lang="en-SG" b="1" dirty="0" smtClean="0">
                <a:solidFill>
                  <a:schemeClr val="bg1"/>
                </a:solidFill>
                <a:latin typeface="Arial" pitchFamily="34" charset="0"/>
                <a:cs typeface="Arial" pitchFamily="34" charset="0"/>
              </a:rPr>
              <a:t> there will be richly provided for you an entrance into the eternal kingdom of our Lord and </a:t>
            </a:r>
            <a:r>
              <a:rPr lang="en-SG" b="1" dirty="0" err="1" smtClean="0">
                <a:solidFill>
                  <a:schemeClr val="bg1"/>
                </a:solidFill>
                <a:latin typeface="Arial" pitchFamily="34" charset="0"/>
                <a:cs typeface="Arial" pitchFamily="34" charset="0"/>
              </a:rPr>
              <a:t>Savior</a:t>
            </a:r>
            <a:r>
              <a:rPr lang="en-SG" b="1" dirty="0" smtClean="0">
                <a:solidFill>
                  <a:schemeClr val="bg1"/>
                </a:solidFill>
                <a:latin typeface="Arial" pitchFamily="34" charset="0"/>
                <a:cs typeface="Arial" pitchFamily="34" charset="0"/>
              </a:rPr>
              <a:t> Jesus Christ.”</a:t>
            </a:r>
          </a:p>
          <a:p>
            <a:pPr>
              <a:spcBef>
                <a:spcPts val="1200"/>
              </a:spcBef>
              <a:spcAft>
                <a:spcPts val="1200"/>
              </a:spcAft>
            </a:pPr>
            <a:r>
              <a:rPr lang="en-SG" b="1" dirty="0" smtClean="0">
                <a:solidFill>
                  <a:schemeClr val="bg1"/>
                </a:solidFill>
                <a:latin typeface="Arial" pitchFamily="34" charset="0"/>
                <a:cs typeface="Arial" pitchFamily="34" charset="0"/>
              </a:rPr>
              <a:t>(1 Peter 1:10-11)</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6712"/>
            <a:ext cx="9144000" cy="5184576"/>
          </a:xfrm>
        </p:spPr>
        <p:txBody>
          <a:bodyPr>
            <a:normAutofit/>
          </a:bodyPr>
          <a:lstStyle/>
          <a:p>
            <a:pPr algn="l">
              <a:spcBef>
                <a:spcPts val="600"/>
              </a:spcBef>
              <a:spcAft>
                <a:spcPts val="600"/>
              </a:spcAft>
              <a:buFont typeface="Arial" pitchFamily="34" charset="0"/>
              <a:buChar char="•"/>
            </a:pPr>
            <a:r>
              <a:rPr lang="en-SG" sz="2800" b="1" dirty="0" smtClean="0">
                <a:solidFill>
                  <a:srgbClr val="FFFF00"/>
                </a:solidFill>
                <a:latin typeface="Arial" pitchFamily="34" charset="0"/>
                <a:cs typeface="Arial" pitchFamily="34" charset="0"/>
              </a:rPr>
              <a:t> We are to Build God’s Way </a:t>
            </a:r>
            <a:r>
              <a:rPr lang="en-SG" sz="2800" dirty="0" smtClean="0">
                <a:solidFill>
                  <a:schemeClr val="bg1"/>
                </a:solidFill>
                <a:latin typeface="Arial" pitchFamily="34" charset="0"/>
                <a:cs typeface="Arial" pitchFamily="34" charset="0"/>
              </a:rPr>
              <a:t>“built his house on the </a:t>
            </a:r>
            <a:r>
              <a:rPr lang="en-SG" sz="2800" b="1" dirty="0" smtClean="0">
                <a:solidFill>
                  <a:schemeClr val="bg1"/>
                </a:solidFill>
                <a:latin typeface="Arial" pitchFamily="34" charset="0"/>
                <a:cs typeface="Arial" pitchFamily="34" charset="0"/>
              </a:rPr>
              <a:t>rock</a:t>
            </a:r>
            <a:r>
              <a:rPr lang="en-SG" sz="2800" dirty="0" smtClean="0">
                <a:solidFill>
                  <a:schemeClr val="bg1"/>
                </a:solidFill>
                <a:latin typeface="Arial" pitchFamily="34" charset="0"/>
                <a:cs typeface="Arial" pitchFamily="34" charset="0"/>
              </a:rPr>
              <a:t>…”</a:t>
            </a:r>
          </a:p>
          <a:p>
            <a:pPr marL="266700" lvl="1" algn="l">
              <a:spcBef>
                <a:spcPts val="600"/>
              </a:spcBef>
              <a:spcAft>
                <a:spcPts val="600"/>
              </a:spcAft>
              <a:buFont typeface="Arial" pitchFamily="34" charset="0"/>
              <a:buChar char="•"/>
            </a:pPr>
            <a:r>
              <a:rPr lang="en-SG" sz="2400" dirty="0" smtClean="0">
                <a:solidFill>
                  <a:schemeClr val="bg1"/>
                </a:solidFill>
                <a:latin typeface="Arial" pitchFamily="34" charset="0"/>
                <a:cs typeface="Arial" pitchFamily="34" charset="0"/>
              </a:rPr>
              <a:t> </a:t>
            </a:r>
            <a:r>
              <a:rPr lang="en-SG" dirty="0" smtClean="0">
                <a:solidFill>
                  <a:schemeClr val="bg1"/>
                </a:solidFill>
                <a:latin typeface="Arial" pitchFamily="34" charset="0"/>
                <a:cs typeface="Arial" pitchFamily="34" charset="0"/>
              </a:rPr>
              <a:t>“Rock” refers </a:t>
            </a:r>
            <a:r>
              <a:rPr lang="en-SG" b="1" dirty="0" smtClean="0">
                <a:solidFill>
                  <a:srgbClr val="FFFF00"/>
                </a:solidFill>
                <a:latin typeface="Arial" pitchFamily="34" charset="0"/>
                <a:cs typeface="Arial" pitchFamily="34" charset="0"/>
              </a:rPr>
              <a:t>to Jesus &amp; His Kingdom Words </a:t>
            </a:r>
            <a:r>
              <a:rPr lang="en-SG" dirty="0" smtClean="0">
                <a:solidFill>
                  <a:schemeClr val="bg1"/>
                </a:solidFill>
                <a:latin typeface="Arial" pitchFamily="34" charset="0"/>
                <a:cs typeface="Arial" pitchFamily="34" charset="0"/>
              </a:rPr>
              <a:t>(7:24; Eph 2:20; 1 Pet 2:5).</a:t>
            </a:r>
          </a:p>
          <a:p>
            <a:pPr marL="542925" lvl="3" algn="l">
              <a:spcBef>
                <a:spcPts val="600"/>
              </a:spcBef>
              <a:spcAft>
                <a:spcPts val="600"/>
              </a:spcAft>
              <a:buFont typeface="Arial" pitchFamily="34" charset="0"/>
              <a:buChar char="•"/>
            </a:pPr>
            <a:r>
              <a:rPr lang="en-SG" sz="2800" dirty="0" smtClean="0">
                <a:solidFill>
                  <a:schemeClr val="bg1"/>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Cultivate</a:t>
            </a:r>
            <a:r>
              <a:rPr lang="en-SG" sz="2800" dirty="0" smtClean="0">
                <a:solidFill>
                  <a:schemeClr val="bg1"/>
                </a:solidFill>
                <a:latin typeface="Arial" pitchFamily="34" charset="0"/>
                <a:cs typeface="Arial" pitchFamily="34" charset="0"/>
              </a:rPr>
              <a:t> Kingdom Attitudes (Matt 5:1-12).</a:t>
            </a:r>
          </a:p>
          <a:p>
            <a:pPr marL="542925" lvl="3" algn="l">
              <a:spcBef>
                <a:spcPts val="600"/>
              </a:spcBef>
              <a:spcAft>
                <a:spcPts val="600"/>
              </a:spcAft>
              <a:buFont typeface="Arial" pitchFamily="34" charset="0"/>
              <a:buChar char="•"/>
            </a:pPr>
            <a:r>
              <a:rPr lang="en-SG" sz="2800" dirty="0" smtClean="0">
                <a:solidFill>
                  <a:schemeClr val="bg1"/>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Confess</a:t>
            </a:r>
            <a:r>
              <a:rPr lang="en-SG" sz="2800" dirty="0" smtClean="0">
                <a:solidFill>
                  <a:schemeClr val="bg1"/>
                </a:solidFill>
                <a:latin typeface="Arial" pitchFamily="34" charset="0"/>
                <a:cs typeface="Arial" pitchFamily="34" charset="0"/>
              </a:rPr>
              <a:t> Kingdom Righteousness (Matt 5:13-20).</a:t>
            </a:r>
          </a:p>
          <a:p>
            <a:pPr marL="542925" lvl="3" algn="l">
              <a:spcBef>
                <a:spcPts val="600"/>
              </a:spcBef>
              <a:spcAft>
                <a:spcPts val="600"/>
              </a:spcAft>
              <a:buFont typeface="Arial" pitchFamily="34" charset="0"/>
              <a:buChar char="•"/>
            </a:pPr>
            <a:r>
              <a:rPr lang="en-SG" sz="2800" b="1" dirty="0" smtClean="0">
                <a:solidFill>
                  <a:srgbClr val="FFFF00"/>
                </a:solidFill>
                <a:latin typeface="Arial" pitchFamily="34" charset="0"/>
                <a:cs typeface="Arial" pitchFamily="34" charset="0"/>
              </a:rPr>
              <a:t> Confound </a:t>
            </a:r>
            <a:r>
              <a:rPr lang="en-SG" sz="2800" dirty="0" smtClean="0">
                <a:solidFill>
                  <a:schemeClr val="bg1"/>
                </a:solidFill>
                <a:latin typeface="Arial" pitchFamily="34" charset="0"/>
                <a:cs typeface="Arial" pitchFamily="34" charset="0"/>
              </a:rPr>
              <a:t>Kingdom Counterfeits (Matt 5:21-7:14).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021288"/>
          </a:xfrm>
        </p:spPr>
        <p:txBody>
          <a:bodyPr>
            <a:normAutofit/>
          </a:bodyPr>
          <a:lstStyle/>
          <a:p>
            <a:pPr algn="l">
              <a:spcBef>
                <a:spcPts val="600"/>
              </a:spcBef>
              <a:spcAft>
                <a:spcPts val="600"/>
              </a:spcAft>
              <a:buFont typeface="Arial" pitchFamily="34" charset="0"/>
              <a:buChar char="•"/>
            </a:pPr>
            <a:r>
              <a:rPr lang="en-SG" sz="2800" b="1" dirty="0" smtClean="0">
                <a:solidFill>
                  <a:srgbClr val="FFFF00"/>
                </a:solidFill>
                <a:latin typeface="Arial" pitchFamily="34" charset="0"/>
                <a:cs typeface="Arial" pitchFamily="34" charset="0"/>
              </a:rPr>
              <a:t> Not Everyone are Building God’s Way </a:t>
            </a:r>
            <a:r>
              <a:rPr lang="en-SG" sz="2800" dirty="0" smtClean="0">
                <a:solidFill>
                  <a:schemeClr val="bg1"/>
                </a:solidFill>
                <a:latin typeface="Arial" pitchFamily="34" charset="0"/>
                <a:cs typeface="Arial" pitchFamily="34" charset="0"/>
              </a:rPr>
              <a:t>“…built his house on the </a:t>
            </a:r>
            <a:r>
              <a:rPr lang="en-SG" sz="2800" b="1" dirty="0" smtClean="0">
                <a:solidFill>
                  <a:schemeClr val="bg1"/>
                </a:solidFill>
                <a:latin typeface="Arial" pitchFamily="34" charset="0"/>
                <a:cs typeface="Arial" pitchFamily="34" charset="0"/>
              </a:rPr>
              <a:t>sand</a:t>
            </a:r>
            <a:r>
              <a:rPr lang="en-SG" sz="2800" dirty="0" smtClean="0">
                <a:solidFill>
                  <a:schemeClr val="bg1"/>
                </a:solidFill>
                <a:latin typeface="Arial" pitchFamily="34" charset="0"/>
                <a:cs typeface="Arial" pitchFamily="34" charset="0"/>
              </a:rPr>
              <a:t>….”</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“Sand” refers to </a:t>
            </a:r>
            <a:r>
              <a:rPr lang="en-SG" b="1" dirty="0" smtClean="0">
                <a:solidFill>
                  <a:srgbClr val="FFFF00"/>
                </a:solidFill>
                <a:latin typeface="Arial" pitchFamily="34" charset="0"/>
                <a:cs typeface="Arial" pitchFamily="34" charset="0"/>
              </a:rPr>
              <a:t>Human &amp; Self-Righteousness</a:t>
            </a:r>
            <a:r>
              <a:rPr lang="en-SG" dirty="0" smtClean="0">
                <a:solidFill>
                  <a:schemeClr val="bg1"/>
                </a:solidFill>
                <a:latin typeface="Arial" pitchFamily="34" charset="0"/>
                <a:cs typeface="Arial" pitchFamily="34" charset="0"/>
              </a:rPr>
              <a:t>.</a:t>
            </a:r>
          </a:p>
          <a:p>
            <a:pPr marL="714375" lvl="2" algn="l">
              <a:spcBef>
                <a:spcPts val="600"/>
              </a:spcBef>
              <a:spcAft>
                <a:spcPts val="600"/>
              </a:spcAft>
              <a:buFont typeface="Arial" pitchFamily="34" charset="0"/>
              <a:buChar char="•"/>
            </a:pPr>
            <a:r>
              <a:rPr lang="en-SG" sz="2800" dirty="0" smtClean="0">
                <a:solidFill>
                  <a:schemeClr val="bg1"/>
                </a:solidFill>
                <a:latin typeface="Arial" pitchFamily="34" charset="0"/>
                <a:cs typeface="Arial" pitchFamily="34" charset="0"/>
              </a:rPr>
              <a:t> </a:t>
            </a:r>
            <a:r>
              <a:rPr lang="en-SG" sz="2600" b="1" dirty="0" smtClean="0">
                <a:solidFill>
                  <a:srgbClr val="FFFF00"/>
                </a:solidFill>
                <a:latin typeface="Arial" pitchFamily="34" charset="0"/>
                <a:cs typeface="Arial" pitchFamily="34" charset="0"/>
              </a:rPr>
              <a:t>What does Human Righteousness Teach? </a:t>
            </a:r>
            <a:r>
              <a:rPr lang="en-SG" sz="2600" dirty="0" smtClean="0">
                <a:solidFill>
                  <a:schemeClr val="bg1"/>
                </a:solidFill>
                <a:latin typeface="Arial" pitchFamily="34" charset="0"/>
                <a:cs typeface="Arial" pitchFamily="34" charset="0"/>
              </a:rPr>
              <a:t>- “You have Heard that it was said to those of old…” (6x = 5:21, 27, 31, 33, 38, 43).</a:t>
            </a:r>
          </a:p>
          <a:p>
            <a:pPr marL="714375" lvl="2" algn="l">
              <a:spcBef>
                <a:spcPts val="600"/>
              </a:spcBef>
              <a:spcAft>
                <a:spcPts val="600"/>
              </a:spcAft>
              <a:buFont typeface="Arial" pitchFamily="34" charset="0"/>
              <a:buChar char="•"/>
            </a:pPr>
            <a:r>
              <a:rPr lang="en-SG" sz="2600" dirty="0" smtClean="0">
                <a:solidFill>
                  <a:schemeClr val="bg1"/>
                </a:solidFill>
                <a:latin typeface="Arial" pitchFamily="34" charset="0"/>
                <a:cs typeface="Arial" pitchFamily="34" charset="0"/>
              </a:rPr>
              <a:t> </a:t>
            </a:r>
            <a:r>
              <a:rPr lang="en-SG" sz="2600" b="1" dirty="0" smtClean="0">
                <a:solidFill>
                  <a:srgbClr val="FFFF00"/>
                </a:solidFill>
                <a:latin typeface="Arial" pitchFamily="34" charset="0"/>
                <a:cs typeface="Arial" pitchFamily="34" charset="0"/>
              </a:rPr>
              <a:t>How does Human Righteousness Behave? </a:t>
            </a:r>
            <a:r>
              <a:rPr lang="en-SG" sz="2600" dirty="0" smtClean="0">
                <a:solidFill>
                  <a:schemeClr val="bg1"/>
                </a:solidFill>
                <a:latin typeface="Arial" pitchFamily="34" charset="0"/>
                <a:cs typeface="Arial" pitchFamily="34" charset="0"/>
              </a:rPr>
              <a:t>– “”beware of practising your righteousness before other people…” (6:1).</a:t>
            </a:r>
          </a:p>
          <a:p>
            <a:pPr marL="990600" lvl="3" algn="l">
              <a:spcBef>
                <a:spcPts val="0"/>
              </a:spcBef>
              <a:buFont typeface="Arial" pitchFamily="34" charset="0"/>
              <a:buChar char="•"/>
            </a:pPr>
            <a:r>
              <a:rPr lang="en-SG" dirty="0" smtClean="0">
                <a:solidFill>
                  <a:schemeClr val="bg1"/>
                </a:solidFill>
                <a:latin typeface="Arial" pitchFamily="34" charset="0"/>
                <a:cs typeface="Arial" pitchFamily="34" charset="0"/>
              </a:rPr>
              <a:t>  </a:t>
            </a:r>
            <a:r>
              <a:rPr lang="en-SG" sz="2600" dirty="0" smtClean="0">
                <a:solidFill>
                  <a:schemeClr val="bg1"/>
                </a:solidFill>
                <a:latin typeface="Arial" pitchFamily="34" charset="0"/>
                <a:cs typeface="Arial" pitchFamily="34" charset="0"/>
              </a:rPr>
              <a:t>Giving to the Needy</a:t>
            </a:r>
          </a:p>
          <a:p>
            <a:pPr marL="990600" lvl="3" algn="l">
              <a:spcBef>
                <a:spcPts val="0"/>
              </a:spcBef>
              <a:buFont typeface="Arial" pitchFamily="34" charset="0"/>
              <a:buChar char="•"/>
            </a:pPr>
            <a:r>
              <a:rPr lang="en-SG" sz="2600" dirty="0" smtClean="0">
                <a:solidFill>
                  <a:schemeClr val="bg1"/>
                </a:solidFill>
                <a:latin typeface="Arial" pitchFamily="34" charset="0"/>
                <a:cs typeface="Arial" pitchFamily="34" charset="0"/>
              </a:rPr>
              <a:t> Prayer</a:t>
            </a:r>
          </a:p>
          <a:p>
            <a:pPr marL="990600" lvl="3" algn="l">
              <a:spcBef>
                <a:spcPts val="0"/>
              </a:spcBef>
              <a:buFont typeface="Arial" pitchFamily="34" charset="0"/>
              <a:buChar char="•"/>
            </a:pPr>
            <a:r>
              <a:rPr lang="en-SG" sz="2600" dirty="0" smtClean="0">
                <a:solidFill>
                  <a:schemeClr val="bg1"/>
                </a:solidFill>
                <a:latin typeface="Arial" pitchFamily="34" charset="0"/>
                <a:cs typeface="Arial" pitchFamily="34" charset="0"/>
              </a:rPr>
              <a:t> </a:t>
            </a:r>
            <a:r>
              <a:rPr lang="en-SG" sz="2600" dirty="0" err="1" smtClean="0">
                <a:solidFill>
                  <a:schemeClr val="bg1"/>
                </a:solidFill>
                <a:latin typeface="Arial" pitchFamily="34" charset="0"/>
                <a:cs typeface="Arial" pitchFamily="34" charset="0"/>
              </a:rPr>
              <a:t>Fasting, etc</a:t>
            </a:r>
            <a:r>
              <a:rPr lang="en-SG" sz="2600" dirty="0" smtClean="0">
                <a:solidFill>
                  <a:schemeClr val="bg1"/>
                </a:solidFill>
                <a:latin typeface="Arial" pitchFamily="34" charset="0"/>
                <a:cs typeface="Arial" pitchFamily="3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3976"/>
          </a:xfrm>
          <a:prstGeom prst="rect">
            <a:avLst/>
          </a:prstGeom>
        </p:spPr>
        <p:txBody>
          <a:bodyPr wrap="square">
            <a:spAutoFit/>
          </a:bodyPr>
          <a:lstStyle/>
          <a:p>
            <a:pPr>
              <a:lnSpc>
                <a:spcPct val="150000"/>
              </a:lnSpc>
              <a:buFont typeface="Arial" pitchFamily="34" charset="0"/>
              <a:buChar char="•"/>
            </a:pPr>
            <a:r>
              <a:rPr lang="en-SG" sz="2000" dirty="0" smtClean="0"/>
              <a:t> The Leaning Tower of Pisa in Italy is going to fall. Scientists travel to the town of Pisa every year to measure the building's slow descent. They report that the 179-foot tower (56m), which was built in 1173, moves about one-twentieth of an inch a year, and is now 17 feet out of plumb. Recent renovations may have saved the 810-year old tower and prevent it from collapsing. </a:t>
            </a:r>
          </a:p>
          <a:p>
            <a:pPr>
              <a:lnSpc>
                <a:spcPct val="150000"/>
              </a:lnSpc>
              <a:buFont typeface="Arial" pitchFamily="34" charset="0"/>
              <a:buChar char="•"/>
            </a:pPr>
            <a:r>
              <a:rPr lang="en-SG" sz="2000" dirty="0" smtClean="0"/>
              <a:t> Quite significantly, the word “</a:t>
            </a:r>
            <a:r>
              <a:rPr lang="en-SG" sz="2000" b="1" i="1" dirty="0" err="1" smtClean="0"/>
              <a:t>pisa</a:t>
            </a:r>
            <a:r>
              <a:rPr lang="en-SG" sz="2000" dirty="0" smtClean="0"/>
              <a:t>” means “</a:t>
            </a:r>
            <a:r>
              <a:rPr lang="en-SG" sz="2000" b="1" i="1" dirty="0" smtClean="0"/>
              <a:t>marshy land,</a:t>
            </a:r>
            <a:r>
              <a:rPr lang="en-SG" sz="2000" dirty="0" smtClean="0"/>
              <a:t>” which gives some clue as to why the tower began to lean even before it was completed. Also, another issue is the fact that its foundation is only (3m) 10 feet deep! The reason the Leaning Tower of Pisa is leaning is because it is built on a faulty foundation.</a:t>
            </a:r>
          </a:p>
          <a:p>
            <a:pPr>
              <a:lnSpc>
                <a:spcPct val="150000"/>
              </a:lnSpc>
              <a:buFont typeface="Arial" pitchFamily="34" charset="0"/>
              <a:buChar char="•"/>
            </a:pPr>
            <a:r>
              <a:rPr lang="en-SG" sz="2000" dirty="0" smtClean="0"/>
              <a:t> Pisa got its name in 600 BC from a Greek word meaning “marshy land.” </a:t>
            </a:r>
          </a:p>
          <a:p>
            <a:pPr>
              <a:lnSpc>
                <a:spcPct val="150000"/>
              </a:lnSpc>
              <a:buFont typeface="Arial" pitchFamily="34" charset="0"/>
              <a:buChar char="•"/>
            </a:pPr>
            <a:r>
              <a:rPr lang="en-SG" sz="2000" dirty="0" smtClean="0"/>
              <a:t>There are several other towers in Pisa that also lean: the bell tower at the church of St. Michele </a:t>
            </a:r>
            <a:r>
              <a:rPr lang="en-SG" sz="2000" dirty="0" err="1" smtClean="0"/>
              <a:t>dei</a:t>
            </a:r>
            <a:r>
              <a:rPr lang="en-SG" sz="2000" dirty="0" smtClean="0"/>
              <a:t> </a:t>
            </a:r>
            <a:r>
              <a:rPr lang="en-SG" sz="2000" dirty="0" err="1" smtClean="0"/>
              <a:t>Scalzi</a:t>
            </a:r>
            <a:r>
              <a:rPr lang="en-SG" sz="2000" dirty="0" smtClean="0"/>
              <a:t>, and the bell tower at the church of St. Nicola. The Cathedral of Pisa and baptistery are also sinking.</a:t>
            </a:r>
            <a:endParaRPr lang="en-SG" sz="20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p:spPr>
        <p:txBody>
          <a:bodyPr>
            <a:normAutofit/>
          </a:bodyPr>
          <a:lstStyle/>
          <a:p>
            <a:r>
              <a:rPr lang="en-SG" sz="3600" b="1" u="sng" dirty="0" smtClean="0">
                <a:solidFill>
                  <a:srgbClr val="FFFF00"/>
                </a:solidFill>
                <a:latin typeface="Arial" pitchFamily="34" charset="0"/>
                <a:cs typeface="Arial" pitchFamily="34" charset="0"/>
              </a:rPr>
              <a:t>3. We are Warn - Testings will Come</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124744"/>
            <a:ext cx="9144000" cy="4896544"/>
          </a:xfrm>
        </p:spPr>
        <p:txBody>
          <a:bodyPr>
            <a:normAutofit/>
          </a:bodyPr>
          <a:lstStyle/>
          <a:p>
            <a:pPr algn="l">
              <a:buFont typeface="Arial" pitchFamily="34" charset="0"/>
              <a:buChar char="•"/>
            </a:pPr>
            <a:r>
              <a:rPr lang="en-SG" sz="2800" dirty="0" smtClean="0">
                <a:solidFill>
                  <a:schemeClr val="bg1"/>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From God </a:t>
            </a:r>
            <a:r>
              <a:rPr lang="en-SG" sz="2800" dirty="0" smtClean="0">
                <a:solidFill>
                  <a:schemeClr val="bg1"/>
                </a:solidFill>
                <a:latin typeface="Arial" pitchFamily="34" charset="0"/>
                <a:cs typeface="Arial" pitchFamily="34" charset="0"/>
              </a:rPr>
              <a:t>“Rain fell…Floods came…Winds blew and beat on that house…” (7:24).</a:t>
            </a:r>
          </a:p>
          <a:p>
            <a:pPr lvl="1" algn="l">
              <a:buFont typeface="Arial" pitchFamily="34" charset="0"/>
              <a:buChar char="•"/>
            </a:pPr>
            <a:r>
              <a:rPr lang="en-SG" dirty="0" smtClean="0">
                <a:solidFill>
                  <a:schemeClr val="bg1"/>
                </a:solidFill>
                <a:latin typeface="Arial" pitchFamily="34" charset="0"/>
                <a:cs typeface="Arial" pitchFamily="34" charset="0"/>
              </a:rPr>
              <a:t> </a:t>
            </a:r>
            <a:r>
              <a:rPr lang="en-SG" b="1" dirty="0" smtClean="0">
                <a:solidFill>
                  <a:srgbClr val="FFFF00"/>
                </a:solidFill>
                <a:latin typeface="Arial" pitchFamily="34" charset="0"/>
                <a:cs typeface="Arial" pitchFamily="34" charset="0"/>
              </a:rPr>
              <a:t>Authentication of Faith/Lives </a:t>
            </a:r>
            <a:r>
              <a:rPr lang="en-SG" dirty="0" smtClean="0">
                <a:solidFill>
                  <a:schemeClr val="bg1"/>
                </a:solidFill>
                <a:latin typeface="Arial" pitchFamily="34" charset="0"/>
                <a:cs typeface="Arial" pitchFamily="34" charset="0"/>
              </a:rPr>
              <a:t>(1 Cor 3:13-14; 2 Cor 5:9-10).</a:t>
            </a:r>
          </a:p>
          <a:p>
            <a:pPr lvl="1" algn="l">
              <a:buFont typeface="Arial" pitchFamily="34" charset="0"/>
              <a:buChar char="•"/>
            </a:pPr>
            <a:r>
              <a:rPr lang="en-SG" dirty="0" smtClean="0">
                <a:solidFill>
                  <a:schemeClr val="bg1"/>
                </a:solidFill>
                <a:latin typeface="Arial" pitchFamily="34" charset="0"/>
                <a:cs typeface="Arial" pitchFamily="34" charset="0"/>
              </a:rPr>
              <a:t> </a:t>
            </a:r>
            <a:r>
              <a:rPr lang="en-SG" b="1" dirty="0" smtClean="0">
                <a:solidFill>
                  <a:srgbClr val="FFFF00"/>
                </a:solidFill>
                <a:latin typeface="Arial" pitchFamily="34" charset="0"/>
                <a:cs typeface="Arial" pitchFamily="34" charset="0"/>
              </a:rPr>
              <a:t>Obedience of God’s Church </a:t>
            </a:r>
            <a:r>
              <a:rPr lang="en-SG" dirty="0" smtClean="0">
                <a:solidFill>
                  <a:schemeClr val="bg1"/>
                </a:solidFill>
                <a:latin typeface="Arial" pitchFamily="34" charset="0"/>
                <a:cs typeface="Arial" pitchFamily="34" charset="0"/>
              </a:rPr>
              <a:t>(1 Pet 4:17).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4664"/>
            <a:ext cx="9144000" cy="5616624"/>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a:t>
            </a:r>
            <a:r>
              <a:rPr lang="en-SG" sz="2800" b="1" dirty="0" smtClean="0">
                <a:solidFill>
                  <a:srgbClr val="FFFF00"/>
                </a:solidFill>
                <a:latin typeface="Arial" pitchFamily="34" charset="0"/>
                <a:cs typeface="Arial" pitchFamily="34" charset="0"/>
              </a:rPr>
              <a:t>Now if anyone builds on the foundation</a:t>
            </a:r>
            <a:r>
              <a:rPr lang="en-SG" sz="2800" b="1" dirty="0" smtClean="0">
                <a:solidFill>
                  <a:schemeClr val="bg1"/>
                </a:solidFill>
                <a:latin typeface="Arial" pitchFamily="34" charset="0"/>
                <a:cs typeface="Arial" pitchFamily="34" charset="0"/>
              </a:rPr>
              <a:t> with gold, silver, precious stones, wood, hay, straw - </a:t>
            </a:r>
            <a:r>
              <a:rPr lang="en-SG" sz="2800" b="1" dirty="0" smtClean="0">
                <a:solidFill>
                  <a:srgbClr val="FFFF00"/>
                </a:solidFill>
                <a:latin typeface="Arial" pitchFamily="34" charset="0"/>
                <a:cs typeface="Arial" pitchFamily="34" charset="0"/>
              </a:rPr>
              <a:t>each one’s work will become manifest</a:t>
            </a:r>
            <a:r>
              <a:rPr lang="en-SG" sz="2800" b="1" dirty="0" smtClean="0">
                <a:solidFill>
                  <a:schemeClr val="bg1"/>
                </a:solidFill>
                <a:latin typeface="Arial" pitchFamily="34" charset="0"/>
                <a:cs typeface="Arial" pitchFamily="34" charset="0"/>
              </a:rPr>
              <a:t>, for the Day will disclose it, because it will be revealed by fire, and the fire will test </a:t>
            </a:r>
            <a:r>
              <a:rPr lang="en-SG" sz="2800" b="1" dirty="0" smtClean="0">
                <a:solidFill>
                  <a:srgbClr val="FFFF00"/>
                </a:solidFill>
                <a:latin typeface="Arial" pitchFamily="34" charset="0"/>
                <a:cs typeface="Arial" pitchFamily="34" charset="0"/>
              </a:rPr>
              <a:t>what sort of work each one has done</a:t>
            </a:r>
            <a:r>
              <a:rPr lang="en-SG" sz="2800" b="1" dirty="0" smtClean="0">
                <a:solidFill>
                  <a:schemeClr val="bg1"/>
                </a:solidFill>
                <a:latin typeface="Arial" pitchFamily="34" charset="0"/>
                <a:cs typeface="Arial" pitchFamily="34" charset="0"/>
              </a:rPr>
              <a:t>. If the work that anyone has built on the foundation survives, he will receive a reward. If anyone’s work is burned up, he will suffer loss, though he himself will be saved, but only as through fire...”</a:t>
            </a:r>
          </a:p>
          <a:p>
            <a:pPr>
              <a:spcBef>
                <a:spcPts val="1200"/>
              </a:spcBef>
              <a:spcAft>
                <a:spcPts val="1200"/>
              </a:spcAft>
            </a:pPr>
            <a:r>
              <a:rPr lang="en-SG" sz="2800" b="1" dirty="0" smtClean="0">
                <a:solidFill>
                  <a:schemeClr val="bg1"/>
                </a:solidFill>
                <a:latin typeface="Arial" pitchFamily="34" charset="0"/>
                <a:cs typeface="Arial" pitchFamily="34" charset="0"/>
              </a:rPr>
              <a:t>(1 Cor 3:12-15)</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a:t>
            </a:r>
            <a:r>
              <a:rPr lang="en-SG" b="1" dirty="0" smtClean="0">
                <a:solidFill>
                  <a:srgbClr val="FFFF00"/>
                </a:solidFill>
                <a:latin typeface="Arial" pitchFamily="34" charset="0"/>
                <a:cs typeface="Arial" pitchFamily="34" charset="0"/>
              </a:rPr>
              <a:t>For it is time for judgment to begin at the household of God</a:t>
            </a:r>
            <a:r>
              <a:rPr lang="en-SG" b="1" dirty="0" smtClean="0">
                <a:solidFill>
                  <a:schemeClr val="bg1"/>
                </a:solidFill>
                <a:latin typeface="Arial" pitchFamily="34" charset="0"/>
                <a:cs typeface="Arial" pitchFamily="34" charset="0"/>
              </a:rPr>
              <a:t>; and if it begins with us, what will be the outcome for those who do not obey the gospel of God?”</a:t>
            </a:r>
          </a:p>
          <a:p>
            <a:pPr>
              <a:spcBef>
                <a:spcPts val="1200"/>
              </a:spcBef>
              <a:spcAft>
                <a:spcPts val="1200"/>
              </a:spcAft>
            </a:pPr>
            <a:r>
              <a:rPr lang="en-SG" b="1" dirty="0" smtClean="0">
                <a:solidFill>
                  <a:schemeClr val="bg1"/>
                </a:solidFill>
                <a:latin typeface="Arial" pitchFamily="34" charset="0"/>
                <a:cs typeface="Arial" pitchFamily="34" charset="0"/>
              </a:rPr>
              <a:t>(1 Peter 4:17)</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p:spPr>
        <p:txBody>
          <a:bodyPr>
            <a:normAutofit/>
          </a:bodyPr>
          <a:lstStyle/>
          <a:p>
            <a:r>
              <a:rPr lang="en-SG" sz="3600" b="1" u="sng" dirty="0" smtClean="0">
                <a:solidFill>
                  <a:srgbClr val="FFFF00"/>
                </a:solidFill>
                <a:latin typeface="Arial" pitchFamily="34" charset="0"/>
                <a:cs typeface="Arial" pitchFamily="34" charset="0"/>
              </a:rPr>
              <a:t>3. We Are Warn - Testings will Come</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124744"/>
            <a:ext cx="9144000" cy="4896544"/>
          </a:xfrm>
        </p:spPr>
        <p:txBody>
          <a:bodyPr>
            <a:normAutofit/>
          </a:bodyPr>
          <a:lstStyle/>
          <a:p>
            <a:pPr algn="l">
              <a:buFont typeface="Arial" pitchFamily="34" charset="0"/>
              <a:buChar char="•"/>
            </a:pPr>
            <a:r>
              <a:rPr lang="en-SG" sz="2800" dirty="0" smtClean="0">
                <a:solidFill>
                  <a:schemeClr val="bg1"/>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From God </a:t>
            </a:r>
            <a:r>
              <a:rPr lang="en-SG" sz="2800" dirty="0" smtClean="0">
                <a:solidFill>
                  <a:schemeClr val="bg1"/>
                </a:solidFill>
                <a:latin typeface="Arial" pitchFamily="34" charset="0"/>
                <a:cs typeface="Arial" pitchFamily="34" charset="0"/>
              </a:rPr>
              <a:t>“Rain fell…Floods came…Winds blew and beat on that house…” (7:24).</a:t>
            </a:r>
          </a:p>
          <a:p>
            <a:pPr lvl="1" algn="l">
              <a:buFont typeface="Arial" pitchFamily="34" charset="0"/>
              <a:buChar char="•"/>
            </a:pPr>
            <a:r>
              <a:rPr lang="en-SG" dirty="0" smtClean="0">
                <a:solidFill>
                  <a:schemeClr val="bg1"/>
                </a:solidFill>
                <a:latin typeface="Arial" pitchFamily="34" charset="0"/>
                <a:cs typeface="Arial" pitchFamily="34" charset="0"/>
              </a:rPr>
              <a:t> Authentication of Faith/Lives (1 Cor 3:13-14; 2 Cor 5:9-10).</a:t>
            </a:r>
          </a:p>
          <a:p>
            <a:pPr lvl="1" algn="l">
              <a:buFont typeface="Arial" pitchFamily="34" charset="0"/>
              <a:buChar char="•"/>
            </a:pPr>
            <a:r>
              <a:rPr lang="en-SG" dirty="0" smtClean="0">
                <a:solidFill>
                  <a:schemeClr val="bg1"/>
                </a:solidFill>
                <a:latin typeface="Arial" pitchFamily="34" charset="0"/>
                <a:cs typeface="Arial" pitchFamily="34" charset="0"/>
              </a:rPr>
              <a:t> Obedience of God’s Church (1 Pet 4:17).</a:t>
            </a:r>
          </a:p>
          <a:p>
            <a:pPr algn="l">
              <a:buFont typeface="Arial" pitchFamily="34" charset="0"/>
              <a:buChar char="•"/>
            </a:pPr>
            <a:r>
              <a:rPr lang="en-SG" sz="2800" b="1" dirty="0" smtClean="0">
                <a:solidFill>
                  <a:srgbClr val="FFFF00"/>
                </a:solidFill>
                <a:latin typeface="Arial" pitchFamily="34" charset="0"/>
                <a:cs typeface="Arial" pitchFamily="34" charset="0"/>
              </a:rPr>
              <a:t> From Life’s Storms </a:t>
            </a:r>
            <a:r>
              <a:rPr lang="en-SG" sz="2800" dirty="0" smtClean="0">
                <a:solidFill>
                  <a:schemeClr val="bg1"/>
                </a:solidFill>
                <a:latin typeface="Arial" pitchFamily="34" charset="0"/>
                <a:cs typeface="Arial" pitchFamily="34" charset="0"/>
              </a:rPr>
              <a:t>“Rain…floods..winds..” (vv. 25, 27; Acts 14:22; John 16:33; James 1:2).</a:t>
            </a:r>
          </a:p>
          <a:p>
            <a:pPr lvl="1" algn="l">
              <a:buFont typeface="Arial" pitchFamily="34" charset="0"/>
              <a:buChar char="•"/>
            </a:pP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p:spPr>
        <p:txBody>
          <a:bodyPr>
            <a:normAutofit/>
          </a:bodyPr>
          <a:lstStyle/>
          <a:p>
            <a:r>
              <a:rPr lang="en-SG" sz="3600" b="1" u="sng" dirty="0" smtClean="0">
                <a:solidFill>
                  <a:srgbClr val="FFFF00"/>
                </a:solidFill>
                <a:latin typeface="Arial" pitchFamily="34" charset="0"/>
                <a:cs typeface="Arial" pitchFamily="34" charset="0"/>
              </a:rPr>
              <a:t>The Background</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196752"/>
            <a:ext cx="9144000" cy="5208579"/>
          </a:xfrm>
        </p:spPr>
        <p:txBody>
          <a:bodyPr>
            <a:normAutofit fontScale="92500"/>
          </a:bodyPr>
          <a:lstStyle/>
          <a:p>
            <a:pPr marL="365125" indent="-365125" algn="l">
              <a:lnSpc>
                <a:spcPct val="110000"/>
              </a:lnSpc>
              <a:spcBef>
                <a:spcPts val="600"/>
              </a:spcBef>
              <a:spcAft>
                <a:spcPts val="600"/>
              </a:spcAft>
              <a:buFont typeface="Arial" pitchFamily="34" charset="0"/>
              <a:buChar char="•"/>
            </a:pPr>
            <a:r>
              <a:rPr lang="en-SG" sz="2800" dirty="0" smtClean="0">
                <a:solidFill>
                  <a:schemeClr val="bg1"/>
                </a:solidFill>
                <a:latin typeface="Arial" pitchFamily="34" charset="0"/>
                <a:cs typeface="Arial" pitchFamily="34" charset="0"/>
              </a:rPr>
              <a:t>Central Theme of Matthew is </a:t>
            </a:r>
            <a:r>
              <a:rPr lang="en-SG" sz="2800" b="1" u="sng" dirty="0" smtClean="0">
                <a:solidFill>
                  <a:srgbClr val="FFFF00"/>
                </a:solidFill>
                <a:latin typeface="Arial" pitchFamily="34" charset="0"/>
                <a:cs typeface="Arial" pitchFamily="34" charset="0"/>
              </a:rPr>
              <a:t>“God’s Kingdom.”</a:t>
            </a:r>
          </a:p>
          <a:p>
            <a:pPr marL="365125" indent="-365125" algn="l">
              <a:lnSpc>
                <a:spcPct val="110000"/>
              </a:lnSpc>
              <a:spcBef>
                <a:spcPts val="600"/>
              </a:spcBef>
              <a:spcAft>
                <a:spcPts val="600"/>
              </a:spcAft>
              <a:buFont typeface="Arial" pitchFamily="34" charset="0"/>
              <a:buChar char="•"/>
            </a:pPr>
            <a:r>
              <a:rPr lang="en-SG" sz="2800" dirty="0" smtClean="0">
                <a:solidFill>
                  <a:srgbClr val="FFFF00"/>
                </a:solidFill>
                <a:latin typeface="Arial" pitchFamily="34" charset="0"/>
                <a:cs typeface="Arial" pitchFamily="34" charset="0"/>
              </a:rPr>
              <a:t>Context of Matt 5-7 is</a:t>
            </a:r>
            <a:r>
              <a:rPr lang="en-SG" sz="2800" dirty="0" smtClean="0">
                <a:solidFill>
                  <a:schemeClr val="bg1"/>
                </a:solidFill>
                <a:latin typeface="Arial" pitchFamily="34" charset="0"/>
                <a:cs typeface="Arial" pitchFamily="34" charset="0"/>
              </a:rPr>
              <a:t> “So his fame spread…seeing the crowds…” (Matt 4:23-5:1)</a:t>
            </a:r>
          </a:p>
          <a:p>
            <a:pPr marL="365125" indent="-365125" algn="l">
              <a:lnSpc>
                <a:spcPct val="110000"/>
              </a:lnSpc>
              <a:spcBef>
                <a:spcPts val="600"/>
              </a:spcBef>
              <a:spcAft>
                <a:spcPts val="600"/>
              </a:spcAft>
              <a:buFont typeface="Arial" pitchFamily="34" charset="0"/>
              <a:buChar char="•"/>
            </a:pPr>
            <a:r>
              <a:rPr lang="en-SG" sz="2800" dirty="0" smtClean="0">
                <a:solidFill>
                  <a:schemeClr val="bg1"/>
                </a:solidFill>
                <a:latin typeface="Arial" pitchFamily="34" charset="0"/>
                <a:cs typeface="Arial" pitchFamily="34" charset="0"/>
              </a:rPr>
              <a:t> Matthew 5-7 is Jesus’ lengthy exposition on :</a:t>
            </a:r>
            <a:endParaRPr lang="en-SG" sz="2800" dirty="0" smtClean="0">
              <a:solidFill>
                <a:srgbClr val="FFFF00"/>
              </a:solidFill>
              <a:latin typeface="Arial" pitchFamily="34" charset="0"/>
              <a:cs typeface="Arial" pitchFamily="34" charset="0"/>
            </a:endParaRPr>
          </a:p>
          <a:p>
            <a:pPr marL="822325" lvl="2" indent="-365125" algn="l">
              <a:lnSpc>
                <a:spcPct val="150000"/>
              </a:lnSpc>
              <a:spcBef>
                <a:spcPts val="0"/>
              </a:spcBef>
              <a:buFont typeface="Arial" pitchFamily="34" charset="0"/>
              <a:buChar char="•"/>
            </a:pPr>
            <a:r>
              <a:rPr lang="en-SG" b="1" dirty="0" smtClean="0">
                <a:solidFill>
                  <a:srgbClr val="FFFF00"/>
                </a:solidFill>
                <a:latin typeface="Arial" pitchFamily="34" charset="0"/>
                <a:cs typeface="Arial" pitchFamily="34" charset="0"/>
              </a:rPr>
              <a:t> What is Kingdom Citizenship &amp; Righteousness (5:1-20)?</a:t>
            </a:r>
          </a:p>
          <a:p>
            <a:pPr marL="822325" lvl="2" indent="-365125" algn="l">
              <a:lnSpc>
                <a:spcPct val="150000"/>
              </a:lnSpc>
              <a:spcBef>
                <a:spcPts val="0"/>
              </a:spcBef>
              <a:buFont typeface="Arial" pitchFamily="34" charset="0"/>
              <a:buChar char="•"/>
            </a:pPr>
            <a:r>
              <a:rPr lang="en-SG" b="1" dirty="0" smtClean="0">
                <a:solidFill>
                  <a:srgbClr val="FFFF00"/>
                </a:solidFill>
                <a:latin typeface="Arial" pitchFamily="34" charset="0"/>
                <a:cs typeface="Arial" pitchFamily="34" charset="0"/>
              </a:rPr>
              <a:t> What is Human Citizenship &amp; Righteousness (6:1-7:12)?</a:t>
            </a:r>
          </a:p>
          <a:p>
            <a:pPr marL="822325" lvl="2" indent="-365125" algn="l">
              <a:lnSpc>
                <a:spcPct val="150000"/>
              </a:lnSpc>
              <a:spcBef>
                <a:spcPts val="0"/>
              </a:spcBef>
              <a:buFont typeface="Arial" pitchFamily="34" charset="0"/>
              <a:buChar char="•"/>
            </a:pPr>
            <a:r>
              <a:rPr lang="en-SG" b="1" dirty="0" smtClean="0">
                <a:solidFill>
                  <a:srgbClr val="FFFF00"/>
                </a:solidFill>
                <a:latin typeface="Arial" pitchFamily="34" charset="0"/>
                <a:cs typeface="Arial" pitchFamily="34" charset="0"/>
              </a:rPr>
              <a:t> What  could Happen if we Mistook the Difference (7:13-29)?</a:t>
            </a:r>
          </a:p>
          <a:p>
            <a:pPr marL="365125" indent="-365125">
              <a:lnSpc>
                <a:spcPct val="110000"/>
              </a:lnSpc>
            </a:pPr>
            <a:endParaRPr lang="en-SG" sz="2800" dirty="0" smtClean="0">
              <a:solidFill>
                <a:schemeClr val="bg1"/>
              </a:solidFill>
              <a:latin typeface="Arial" pitchFamily="34" charset="0"/>
              <a:cs typeface="Arial" pitchFamily="34" charset="0"/>
            </a:endParaRPr>
          </a:p>
          <a:p>
            <a:pPr marL="365125" indent="-365125">
              <a:lnSpc>
                <a:spcPct val="110000"/>
              </a:lnSpc>
            </a:pPr>
            <a:r>
              <a:rPr lang="en-SG" sz="2800" dirty="0">
                <a:solidFill>
                  <a:schemeClr val="bg1"/>
                </a:solidFill>
                <a:latin typeface="Arial" pitchFamily="34" charset="0"/>
                <a:cs typeface="Arial" pitchFamily="34" charset="0"/>
              </a:rPr>
              <a:t> </a:t>
            </a:r>
            <a:endParaRPr lang="en-SG" sz="2800" dirty="0" smtClean="0">
              <a:solidFill>
                <a:schemeClr val="bg1"/>
              </a:solidFill>
              <a:latin typeface="Arial" pitchFamily="34" charset="0"/>
              <a:cs typeface="Arial" pitchFamily="34" charset="0"/>
            </a:endParaRPr>
          </a:p>
          <a:p>
            <a:pPr marL="365125" indent="-365125">
              <a:lnSpc>
                <a:spcPct val="110000"/>
              </a:lnSpc>
              <a:buFont typeface="Arial" charset="0"/>
              <a:buChar char="•"/>
            </a:pPr>
            <a:endParaRPr lang="en-SG" sz="2800"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“strengthening the souls of the disciples, encouraging them to continue in the faith, and saying that </a:t>
            </a:r>
            <a:r>
              <a:rPr lang="en-SG" b="1" dirty="0" smtClean="0">
                <a:solidFill>
                  <a:srgbClr val="FFFF00"/>
                </a:solidFill>
                <a:latin typeface="Arial" pitchFamily="34" charset="0"/>
                <a:cs typeface="Arial" pitchFamily="34" charset="0"/>
              </a:rPr>
              <a:t>through many tribulations we must enter the kingdom of God.”</a:t>
            </a:r>
          </a:p>
          <a:p>
            <a:pPr>
              <a:spcBef>
                <a:spcPts val="1200"/>
              </a:spcBef>
              <a:spcAft>
                <a:spcPts val="1200"/>
              </a:spcAft>
            </a:pPr>
            <a:r>
              <a:rPr lang="en-SG" b="1" dirty="0" smtClean="0">
                <a:solidFill>
                  <a:schemeClr val="bg1"/>
                </a:solidFill>
                <a:latin typeface="Arial" pitchFamily="34" charset="0"/>
                <a:cs typeface="Arial" pitchFamily="34" charset="0"/>
              </a:rPr>
              <a:t>(Acts 14:22)</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“I have said these things to you, that in me you may have peace. </a:t>
            </a:r>
            <a:r>
              <a:rPr lang="en-SG" b="1" dirty="0" smtClean="0">
                <a:solidFill>
                  <a:srgbClr val="FFFF00"/>
                </a:solidFill>
                <a:latin typeface="Arial" pitchFamily="34" charset="0"/>
                <a:cs typeface="Arial" pitchFamily="34" charset="0"/>
              </a:rPr>
              <a:t>In the world you will have tribulation</a:t>
            </a:r>
            <a:r>
              <a:rPr lang="en-SG" b="1" dirty="0" smtClean="0">
                <a:solidFill>
                  <a:schemeClr val="bg1"/>
                </a:solidFill>
                <a:latin typeface="Arial" pitchFamily="34" charset="0"/>
                <a:cs typeface="Arial" pitchFamily="34" charset="0"/>
              </a:rPr>
              <a:t>. But take heart; I have overcome the world.”</a:t>
            </a:r>
            <a:endParaRPr lang="en-SG" b="1" dirty="0" smtClean="0">
              <a:solidFill>
                <a:srgbClr val="FFFF00"/>
              </a:solidFill>
              <a:latin typeface="Arial" pitchFamily="34" charset="0"/>
              <a:cs typeface="Arial" pitchFamily="34" charset="0"/>
            </a:endParaRPr>
          </a:p>
          <a:p>
            <a:pPr>
              <a:spcBef>
                <a:spcPts val="1200"/>
              </a:spcBef>
              <a:spcAft>
                <a:spcPts val="1200"/>
              </a:spcAft>
            </a:pPr>
            <a:r>
              <a:rPr lang="en-SG" b="1" dirty="0" smtClean="0">
                <a:solidFill>
                  <a:schemeClr val="bg1"/>
                </a:solidFill>
                <a:latin typeface="Arial" pitchFamily="34" charset="0"/>
                <a:cs typeface="Arial" pitchFamily="34" charset="0"/>
              </a:rPr>
              <a:t>(John 16:33)</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4744"/>
            <a:ext cx="9144000" cy="4896544"/>
          </a:xfrm>
        </p:spPr>
        <p:txBody>
          <a:bodyPr>
            <a:normAutofit/>
          </a:bodyPr>
          <a:lstStyle/>
          <a:p>
            <a:pPr>
              <a:spcBef>
                <a:spcPts val="1200"/>
              </a:spcBef>
              <a:spcAft>
                <a:spcPts val="1200"/>
              </a:spcAft>
            </a:pPr>
            <a:r>
              <a:rPr lang="en-SG" b="1" dirty="0" smtClean="0">
                <a:solidFill>
                  <a:schemeClr val="bg1"/>
                </a:solidFill>
                <a:latin typeface="Arial" pitchFamily="34" charset="0"/>
                <a:cs typeface="Arial" pitchFamily="34" charset="0"/>
              </a:rPr>
              <a:t>“Count it all joy, my brothers, </a:t>
            </a:r>
            <a:r>
              <a:rPr lang="en-SG" b="1" dirty="0" smtClean="0">
                <a:solidFill>
                  <a:srgbClr val="FFFF00"/>
                </a:solidFill>
                <a:latin typeface="Arial" pitchFamily="34" charset="0"/>
                <a:cs typeface="Arial" pitchFamily="34" charset="0"/>
              </a:rPr>
              <a:t>when you meet trials of various kinds.”</a:t>
            </a:r>
          </a:p>
          <a:p>
            <a:pPr>
              <a:spcBef>
                <a:spcPts val="1200"/>
              </a:spcBef>
              <a:spcAft>
                <a:spcPts val="1200"/>
              </a:spcAft>
            </a:pPr>
            <a:r>
              <a:rPr lang="en-SG" b="1" dirty="0" smtClean="0">
                <a:solidFill>
                  <a:schemeClr val="bg1"/>
                </a:solidFill>
                <a:latin typeface="Arial" pitchFamily="34" charset="0"/>
                <a:cs typeface="Arial" pitchFamily="34" charset="0"/>
              </a:rPr>
              <a:t>(James 1:2)</a:t>
            </a:r>
            <a:endParaRPr lang="en-SG"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rsapphirefanclub.files.wordpress.com/2012/10/hotel-new-world-collapse-book.jpg"/>
          <p:cNvPicPr>
            <a:picLocks noChangeAspect="1" noChangeArrowheads="1"/>
          </p:cNvPicPr>
          <p:nvPr/>
        </p:nvPicPr>
        <p:blipFill>
          <a:blip r:embed="rId2" cstate="print"/>
          <a:srcRect/>
          <a:stretch>
            <a:fillRect/>
          </a:stretch>
        </p:blipFill>
        <p:spPr bwMode="auto">
          <a:xfrm>
            <a:off x="0" y="0"/>
            <a:ext cx="4499992" cy="3572829"/>
          </a:xfrm>
          <a:prstGeom prst="rect">
            <a:avLst/>
          </a:prstGeom>
          <a:noFill/>
        </p:spPr>
      </p:pic>
      <p:pic>
        <p:nvPicPr>
          <p:cNvPr id="1028" name="Picture 4" descr="http://www.programme.tv/media/cache/relative_max_355x272/upload/epgs/2013/01/la-minute-de-verite_4989456_1.jpg"/>
          <p:cNvPicPr>
            <a:picLocks noChangeAspect="1" noChangeArrowheads="1"/>
          </p:cNvPicPr>
          <p:nvPr/>
        </p:nvPicPr>
        <p:blipFill>
          <a:blip r:embed="rId3" cstate="print"/>
          <a:srcRect/>
          <a:stretch>
            <a:fillRect/>
          </a:stretch>
        </p:blipFill>
        <p:spPr bwMode="auto">
          <a:xfrm>
            <a:off x="4499992" y="0"/>
            <a:ext cx="4644008" cy="3588552"/>
          </a:xfrm>
          <a:prstGeom prst="rect">
            <a:avLst/>
          </a:prstGeom>
          <a:noFill/>
        </p:spPr>
      </p:pic>
      <p:pic>
        <p:nvPicPr>
          <p:cNvPr id="1030" name="Picture 6" descr="http://www.straitstimes.com/sites/default/files/2_98.jpg"/>
          <p:cNvPicPr>
            <a:picLocks noChangeAspect="1" noChangeArrowheads="1"/>
          </p:cNvPicPr>
          <p:nvPr/>
        </p:nvPicPr>
        <p:blipFill>
          <a:blip r:embed="rId4" cstate="print"/>
          <a:srcRect/>
          <a:stretch>
            <a:fillRect/>
          </a:stretch>
        </p:blipFill>
        <p:spPr bwMode="auto">
          <a:xfrm>
            <a:off x="0" y="3573016"/>
            <a:ext cx="4499992" cy="3284983"/>
          </a:xfrm>
          <a:prstGeom prst="rect">
            <a:avLst/>
          </a:prstGeom>
          <a:noFill/>
        </p:spPr>
      </p:pic>
      <p:pic>
        <p:nvPicPr>
          <p:cNvPr id="1032" name="Picture 8" descr="http://www.epigami.sg/blog/wp-content/uploads/2014/07/Firstworldhotel.png"/>
          <p:cNvPicPr>
            <a:picLocks noChangeAspect="1" noChangeArrowheads="1"/>
          </p:cNvPicPr>
          <p:nvPr/>
        </p:nvPicPr>
        <p:blipFill>
          <a:blip r:embed="rId5" cstate="print"/>
          <a:srcRect/>
          <a:stretch>
            <a:fillRect/>
          </a:stretch>
        </p:blipFill>
        <p:spPr bwMode="auto">
          <a:xfrm>
            <a:off x="4499992" y="3573016"/>
            <a:ext cx="4644008" cy="32849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p:spPr>
        <p:txBody>
          <a:bodyPr>
            <a:normAutofit/>
          </a:bodyPr>
          <a:lstStyle/>
          <a:p>
            <a:r>
              <a:rPr lang="en-SG" sz="3600" b="1" u="sng" dirty="0" smtClean="0">
                <a:solidFill>
                  <a:srgbClr val="FFFF00"/>
                </a:solidFill>
                <a:latin typeface="Arial" pitchFamily="34" charset="0"/>
                <a:cs typeface="Arial" pitchFamily="34" charset="0"/>
              </a:rPr>
              <a:t>Introduction</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3240360"/>
          </a:xfrm>
        </p:spPr>
        <p:txBody>
          <a:bodyPr>
            <a:normAutofit/>
          </a:bodyPr>
          <a:lstStyle/>
          <a:p>
            <a:pPr algn="just"/>
            <a:r>
              <a:rPr lang="en-SG" sz="2800" dirty="0" smtClean="0">
                <a:solidFill>
                  <a:schemeClr val="bg1"/>
                </a:solidFill>
                <a:latin typeface="Arial" pitchFamily="34" charset="0"/>
                <a:cs typeface="Arial" pitchFamily="34" charset="0"/>
              </a:rPr>
              <a:t>4 Statements that should strike fear in us :</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We can be seconds from disaster.</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Disasters don’t just happen. They had warning signs which were ignored.</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Patching up cracks will not prevent the disaster.</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Lives lost could have been saved.</a:t>
            </a:r>
          </a:p>
          <a:p>
            <a:pPr marL="723900" indent="-368300" algn="l">
              <a:buFont typeface="Arial" pitchFamily="34" charset="0"/>
              <a:buChar char="•"/>
            </a:pPr>
            <a:endParaRPr lang="en-SG" dirty="0" smtClean="0">
              <a:solidFill>
                <a:schemeClr val="bg1"/>
              </a:solidFill>
              <a:latin typeface="Arial" pitchFamily="34" charset="0"/>
              <a:cs typeface="Arial" pitchFamily="34" charset="0"/>
            </a:endParaRPr>
          </a:p>
          <a:p>
            <a:pPr marL="514350" indent="-514350">
              <a:buAutoNum type="arabicPeriod"/>
            </a:pPr>
            <a:endParaRPr lang="en-SG"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2747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85184"/>
          </a:xfrm>
        </p:spPr>
        <p:txBody>
          <a:bodyPr>
            <a:normAutofit/>
          </a:bodyPr>
          <a:lstStyle/>
          <a:p>
            <a:pPr algn="l">
              <a:buFont typeface="Arial" pitchFamily="34" charset="0"/>
              <a:buChar char="•"/>
            </a:pPr>
            <a:r>
              <a:rPr lang="en-SG" dirty="0" smtClean="0">
                <a:solidFill>
                  <a:schemeClr val="tx1"/>
                </a:solidFill>
              </a:rPr>
              <a:t> 15 March 1986.</a:t>
            </a:r>
          </a:p>
          <a:p>
            <a:pPr algn="l">
              <a:buFont typeface="Arial" pitchFamily="34" charset="0"/>
              <a:buChar char="•"/>
            </a:pPr>
            <a:r>
              <a:rPr lang="en-SG" sz="2800" dirty="0" smtClean="0">
                <a:solidFill>
                  <a:schemeClr val="tx1"/>
                </a:solidFill>
              </a:rPr>
              <a:t> However, this line of investigation into weight led to the discovery that the original structural engineer had made a serious error in calculating the building's </a:t>
            </a:r>
            <a:r>
              <a:rPr lang="en-SG" sz="2800" dirty="0" smtClean="0">
                <a:solidFill>
                  <a:schemeClr val="tx1"/>
                </a:solidFill>
                <a:hlinkClick r:id="rId2" tooltip="Structural load"/>
              </a:rPr>
              <a:t>structural load</a:t>
            </a:r>
            <a:r>
              <a:rPr lang="en-SG" sz="2800" dirty="0" smtClean="0">
                <a:solidFill>
                  <a:schemeClr val="tx1"/>
                </a:solidFill>
              </a:rPr>
              <a:t>. The structural engineer had calculated the building's </a:t>
            </a:r>
            <a:r>
              <a:rPr lang="en-SG" sz="2800" dirty="0" smtClean="0">
                <a:solidFill>
                  <a:schemeClr val="tx1"/>
                </a:solidFill>
                <a:hlinkClick r:id="rId2" tooltip="Structural load"/>
              </a:rPr>
              <a:t>live load</a:t>
            </a:r>
            <a:r>
              <a:rPr lang="en-SG" sz="2800" dirty="0" smtClean="0">
                <a:solidFill>
                  <a:schemeClr val="tx1"/>
                </a:solidFill>
              </a:rPr>
              <a:t> (the weight of the building's potential inhabitants, furniture, fixtures, and fittings) but the building's </a:t>
            </a:r>
            <a:r>
              <a:rPr lang="en-SG" sz="2800" dirty="0" smtClean="0">
                <a:solidFill>
                  <a:schemeClr val="tx1"/>
                </a:solidFill>
                <a:hlinkClick r:id="rId2" tooltip="Structural load"/>
              </a:rPr>
              <a:t>dead load</a:t>
            </a:r>
            <a:r>
              <a:rPr lang="en-SG" sz="2800" dirty="0" smtClean="0">
                <a:solidFill>
                  <a:schemeClr val="tx1"/>
                </a:solidFill>
              </a:rPr>
              <a:t> (the weight of the building itself) was completely omitted from the calculation. This meant that the building as constructed could not support its own weight. Collapsing was only a matter of time. </a:t>
            </a:r>
          </a:p>
          <a:p>
            <a:pPr algn="l"/>
            <a:endParaRPr lang="en-SG" baseline="300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p:spPr>
        <p:txBody>
          <a:bodyPr>
            <a:normAutofit/>
          </a:bodyPr>
          <a:lstStyle/>
          <a:p>
            <a:r>
              <a:rPr lang="en-SG" sz="3600" b="1" u="sng" dirty="0" smtClean="0">
                <a:solidFill>
                  <a:srgbClr val="FFFF00"/>
                </a:solidFill>
                <a:latin typeface="Arial" pitchFamily="34" charset="0"/>
                <a:cs typeface="Arial" pitchFamily="34" charset="0"/>
              </a:rPr>
              <a:t>Introduction</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3240360"/>
          </a:xfrm>
        </p:spPr>
        <p:txBody>
          <a:bodyPr>
            <a:normAutofit/>
          </a:bodyPr>
          <a:lstStyle/>
          <a:p>
            <a:pPr algn="just"/>
            <a:r>
              <a:rPr lang="en-SG" sz="2800" dirty="0" smtClean="0">
                <a:solidFill>
                  <a:schemeClr val="bg1"/>
                </a:solidFill>
                <a:latin typeface="Arial" pitchFamily="34" charset="0"/>
                <a:cs typeface="Arial" pitchFamily="34" charset="0"/>
              </a:rPr>
              <a:t>4 Statements that should strike fear in us :</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We can be seconds from disaster.</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Disasters don’t just happen. They had warning signs which were ignored.</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Patching up cracks will not prevent the disaster.</a:t>
            </a:r>
          </a:p>
          <a:p>
            <a:pPr marL="723900" indent="-368300" algn="l">
              <a:buFont typeface="Arial" pitchFamily="34" charset="0"/>
              <a:buChar char="•"/>
            </a:pPr>
            <a:r>
              <a:rPr lang="en-SG" sz="2800" dirty="0" smtClean="0">
                <a:solidFill>
                  <a:schemeClr val="bg1"/>
                </a:solidFill>
                <a:latin typeface="Arial" pitchFamily="34" charset="0"/>
                <a:cs typeface="Arial" pitchFamily="34" charset="0"/>
              </a:rPr>
              <a:t>Lives lost could have been saved.</a:t>
            </a:r>
          </a:p>
          <a:p>
            <a:pPr marL="723900" indent="-368300" algn="l">
              <a:buFont typeface="Arial" pitchFamily="34" charset="0"/>
              <a:buChar char="•"/>
            </a:pPr>
            <a:endParaRPr lang="en-SG" dirty="0" smtClean="0">
              <a:solidFill>
                <a:schemeClr val="bg1"/>
              </a:solidFill>
              <a:latin typeface="Arial" pitchFamily="34" charset="0"/>
              <a:cs typeface="Arial" pitchFamily="34" charset="0"/>
            </a:endParaRPr>
          </a:p>
          <a:p>
            <a:pPr marL="514350" indent="-514350">
              <a:buAutoNum type="arabicPeriod"/>
            </a:pPr>
            <a:endParaRPr lang="en-SG"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2747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143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a:t>
            </a:r>
            <a:r>
              <a:rPr lang="en-US" sz="2800" b="1" dirty="0" smtClean="0">
                <a:solidFill>
                  <a:srgbClr val="FFFFFF"/>
                </a:solidFill>
                <a:latin typeface="Arial" charset="0"/>
                <a:ea typeface="ＭＳ Ｐゴシック" charset="0"/>
              </a:rPr>
              <a:t>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91587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80727"/>
          </a:xfrm>
        </p:spPr>
        <p:txBody>
          <a:bodyPr>
            <a:normAutofit/>
          </a:bodyPr>
          <a:lstStyle/>
          <a:p>
            <a:r>
              <a:rPr lang="en-SG" sz="3600" b="1" u="sng" dirty="0" smtClean="0">
                <a:solidFill>
                  <a:srgbClr val="FFFF00"/>
                </a:solidFill>
                <a:latin typeface="Arial" pitchFamily="34" charset="0"/>
                <a:cs typeface="Arial" pitchFamily="34" charset="0"/>
              </a:rPr>
              <a:t>The Big Idea</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484784"/>
            <a:ext cx="9144000" cy="4920547"/>
          </a:xfrm>
        </p:spPr>
        <p:txBody>
          <a:bodyPr>
            <a:normAutofit/>
          </a:bodyPr>
          <a:lstStyle/>
          <a:p>
            <a:r>
              <a:rPr lang="en-SG" dirty="0" smtClean="0">
                <a:solidFill>
                  <a:schemeClr val="bg1"/>
                </a:solidFill>
                <a:latin typeface="Arial" pitchFamily="34" charset="0"/>
                <a:cs typeface="Arial" pitchFamily="34" charset="0"/>
              </a:rPr>
              <a:t>Jesus is Calling us to re-assess the Structural Integrity of our Salvation, our Faith and our Lives because a Day of Reckoning is coming.</a:t>
            </a:r>
          </a:p>
          <a:p>
            <a:pPr>
              <a:buFont typeface="Arial" charset="0"/>
              <a:buChar char="•"/>
            </a:pPr>
            <a:endParaRPr lang="en-SG"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0648"/>
            <a:ext cx="9144000" cy="5760640"/>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“Remember, </a:t>
            </a:r>
            <a:r>
              <a:rPr lang="en-SG" sz="2800" b="1" dirty="0" smtClean="0">
                <a:solidFill>
                  <a:srgbClr val="FFFF00"/>
                </a:solidFill>
                <a:latin typeface="Arial" pitchFamily="34" charset="0"/>
                <a:cs typeface="Arial" pitchFamily="34" charset="0"/>
              </a:rPr>
              <a:t>there is only one foundation</a:t>
            </a:r>
            <a:r>
              <a:rPr lang="en-SG" sz="2800" b="1" dirty="0" smtClean="0">
                <a:solidFill>
                  <a:schemeClr val="bg1"/>
                </a:solidFill>
                <a:latin typeface="Arial" pitchFamily="34" charset="0"/>
                <a:cs typeface="Arial" pitchFamily="34" charset="0"/>
              </a:rPr>
              <a:t>, the one already laid: Jesus Christ. </a:t>
            </a:r>
            <a:r>
              <a:rPr lang="en-SG" sz="2800" b="1" dirty="0" smtClean="0">
                <a:solidFill>
                  <a:srgbClr val="FFFF00"/>
                </a:solidFill>
                <a:latin typeface="Arial" pitchFamily="34" charset="0"/>
                <a:cs typeface="Arial" pitchFamily="34" charset="0"/>
              </a:rPr>
              <a:t>Take particular care in picking out your building materials. Eventually there is going to be an inspection.</a:t>
            </a:r>
            <a:r>
              <a:rPr lang="en-SG" sz="2800" b="1" dirty="0" smtClean="0">
                <a:solidFill>
                  <a:schemeClr val="bg1"/>
                </a:solidFill>
                <a:latin typeface="Arial" pitchFamily="34" charset="0"/>
                <a:cs typeface="Arial" pitchFamily="34" charset="0"/>
              </a:rPr>
              <a:t> If you use cheap or inferior materials, you’ll be found out. The inspection will be thorough and rigorous. You won’t get by with a thing. If your work passes inspection, fine; if it doesn’t, your part of the building will be torn out and started over. But you won’t be torn out; you’ll survive—but just barely”</a:t>
            </a:r>
          </a:p>
          <a:p>
            <a:pPr>
              <a:spcBef>
                <a:spcPts val="1200"/>
              </a:spcBef>
              <a:spcAft>
                <a:spcPts val="1200"/>
              </a:spcAft>
            </a:pPr>
            <a:r>
              <a:rPr lang="en-SG" sz="2800" b="1" dirty="0" smtClean="0">
                <a:solidFill>
                  <a:schemeClr val="bg1"/>
                </a:solidFill>
                <a:latin typeface="Arial" pitchFamily="34" charset="0"/>
                <a:cs typeface="Arial" pitchFamily="34" charset="0"/>
              </a:rPr>
              <a:t>(1 Cor 3:11-15, The Message)</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3"/>
          </a:xfrm>
        </p:spPr>
        <p:txBody>
          <a:bodyPr>
            <a:noAutofit/>
          </a:bodyPr>
          <a:lstStyle/>
          <a:p>
            <a:r>
              <a:rPr lang="en-SG" sz="3600" b="1" u="sng" dirty="0" smtClean="0">
                <a:solidFill>
                  <a:srgbClr val="FFFF00"/>
                </a:solidFill>
                <a:latin typeface="Arial" pitchFamily="34" charset="0"/>
                <a:cs typeface="Arial" pitchFamily="34" charset="0"/>
              </a:rPr>
              <a:t>1. We Are All Involved in “Building”</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4752528"/>
          </a:xfrm>
        </p:spPr>
        <p:txBody>
          <a:bodyPr>
            <a:normAutofit/>
          </a:bodyPr>
          <a:lstStyle/>
          <a:p>
            <a:pPr algn="l">
              <a:spcBef>
                <a:spcPts val="1200"/>
              </a:spcBef>
              <a:spcAft>
                <a:spcPts val="1200"/>
              </a:spcAft>
              <a:buFont typeface="Arial" pitchFamily="34" charset="0"/>
              <a:buChar char="•"/>
            </a:pPr>
            <a:r>
              <a:rPr lang="en-SG" sz="2800" u="sng" dirty="0" smtClean="0">
                <a:solidFill>
                  <a:schemeClr val="bg1"/>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The “Building” Metaphor refers to</a:t>
            </a:r>
            <a:r>
              <a:rPr lang="en-SG" sz="2800" u="sng" dirty="0" smtClean="0">
                <a:solidFill>
                  <a:srgbClr val="FFFF00"/>
                </a:solidFill>
                <a:latin typeface="Arial" pitchFamily="34" charset="0"/>
                <a:cs typeface="Arial" pitchFamily="34" charset="0"/>
              </a:rPr>
              <a:t> </a:t>
            </a:r>
            <a:r>
              <a:rPr lang="en-SG" sz="2800" b="1" u="sng" dirty="0" smtClean="0">
                <a:solidFill>
                  <a:schemeClr val="bg1"/>
                </a:solidFill>
                <a:latin typeface="Arial" pitchFamily="34" charset="0"/>
                <a:cs typeface="Arial" pitchFamily="34" charset="0"/>
              </a:rPr>
              <a:t>1 Cor 3:9-15</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a:t>
            </a:r>
            <a:r>
              <a:rPr lang="en-SG" sz="2600" dirty="0" smtClean="0">
                <a:solidFill>
                  <a:schemeClr val="bg1"/>
                </a:solidFill>
                <a:latin typeface="Arial" pitchFamily="34" charset="0"/>
                <a:cs typeface="Arial" pitchFamily="34" charset="0"/>
              </a:rPr>
              <a:t>Who is the </a:t>
            </a:r>
            <a:r>
              <a:rPr lang="en-SG" sz="2600" b="1" dirty="0" smtClean="0">
                <a:solidFill>
                  <a:srgbClr val="FFFF00"/>
                </a:solidFill>
                <a:latin typeface="Arial" pitchFamily="34" charset="0"/>
                <a:cs typeface="Arial" pitchFamily="34" charset="0"/>
              </a:rPr>
              <a:t>Foundation of Our Salvation? </a:t>
            </a:r>
            <a:r>
              <a:rPr lang="en-SG" sz="2600" dirty="0" smtClean="0">
                <a:solidFill>
                  <a:schemeClr val="bg1"/>
                </a:solidFill>
                <a:latin typeface="Arial" pitchFamily="34" charset="0"/>
                <a:cs typeface="Arial" pitchFamily="34" charset="0"/>
              </a:rPr>
              <a:t>(vv. 10-11).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6712"/>
            <a:ext cx="9144000" cy="5184576"/>
          </a:xfrm>
        </p:spPr>
        <p:txBody>
          <a:bodyPr>
            <a:normAutofit/>
          </a:bodyPr>
          <a:lstStyle/>
          <a:p>
            <a:pPr>
              <a:spcBef>
                <a:spcPts val="1200"/>
              </a:spcBef>
              <a:spcAft>
                <a:spcPts val="1200"/>
              </a:spcAft>
            </a:pPr>
            <a:r>
              <a:rPr lang="en-SG" sz="2800" b="1" dirty="0" smtClean="0">
                <a:solidFill>
                  <a:schemeClr val="bg1"/>
                </a:solidFill>
                <a:latin typeface="Arial" pitchFamily="34" charset="0"/>
                <a:cs typeface="Arial" pitchFamily="34" charset="0"/>
              </a:rPr>
              <a:t>“According to the grace of God given to me, like a skilled master builder I laid a foundation, and someone else is building upon it. Let each one take care how he builds upon it. </a:t>
            </a:r>
            <a:r>
              <a:rPr lang="en-SG" sz="2800" b="1" dirty="0" smtClean="0">
                <a:solidFill>
                  <a:srgbClr val="FFFF00"/>
                </a:solidFill>
                <a:latin typeface="Arial" pitchFamily="34" charset="0"/>
                <a:cs typeface="Arial" pitchFamily="34" charset="0"/>
              </a:rPr>
              <a:t>For no one can lay a foundation other than that which is laid, which is Jesus Christ</a:t>
            </a:r>
            <a:r>
              <a:rPr lang="en-SG" sz="2800" b="1" dirty="0" smtClean="0">
                <a:solidFill>
                  <a:schemeClr val="bg1"/>
                </a:solidFill>
                <a:latin typeface="Arial" pitchFamily="34" charset="0"/>
                <a:cs typeface="Arial" pitchFamily="34" charset="0"/>
              </a:rPr>
              <a:t>.”</a:t>
            </a:r>
          </a:p>
          <a:p>
            <a:pPr>
              <a:spcBef>
                <a:spcPts val="1200"/>
              </a:spcBef>
              <a:spcAft>
                <a:spcPts val="1200"/>
              </a:spcAft>
            </a:pPr>
            <a:r>
              <a:rPr lang="en-SG" sz="2800" b="1" dirty="0" smtClean="0">
                <a:solidFill>
                  <a:schemeClr val="bg1"/>
                </a:solidFill>
                <a:latin typeface="Arial" pitchFamily="34" charset="0"/>
                <a:cs typeface="Arial" pitchFamily="34" charset="0"/>
              </a:rPr>
              <a:t>(1 Cor 3:10-11)</a:t>
            </a:r>
            <a:endParaRPr lang="en-SG" sz="24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3"/>
          </a:xfrm>
        </p:spPr>
        <p:txBody>
          <a:bodyPr>
            <a:noAutofit/>
          </a:bodyPr>
          <a:lstStyle/>
          <a:p>
            <a:r>
              <a:rPr lang="en-SG" sz="3600" b="1" u="sng" dirty="0" smtClean="0">
                <a:solidFill>
                  <a:srgbClr val="FFFF00"/>
                </a:solidFill>
                <a:latin typeface="Arial" pitchFamily="34" charset="0"/>
                <a:cs typeface="Arial" pitchFamily="34" charset="0"/>
              </a:rPr>
              <a:t>1. We Are All Involved in “Building”</a:t>
            </a:r>
            <a:endParaRPr lang="en-SG" sz="3600" b="1" u="sng"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1268760"/>
            <a:ext cx="9144000" cy="4752528"/>
          </a:xfrm>
        </p:spPr>
        <p:txBody>
          <a:bodyPr>
            <a:normAutofit/>
          </a:bodyPr>
          <a:lstStyle/>
          <a:p>
            <a:pPr algn="l">
              <a:spcBef>
                <a:spcPts val="1200"/>
              </a:spcBef>
              <a:spcAft>
                <a:spcPts val="1200"/>
              </a:spcAft>
              <a:buFont typeface="Arial" pitchFamily="34" charset="0"/>
              <a:buChar char="•"/>
            </a:pPr>
            <a:r>
              <a:rPr lang="en-SG" sz="2800" dirty="0" smtClean="0">
                <a:solidFill>
                  <a:schemeClr val="bg1"/>
                </a:solidFill>
                <a:latin typeface="Arial" pitchFamily="34" charset="0"/>
                <a:cs typeface="Arial" pitchFamily="34" charset="0"/>
              </a:rPr>
              <a:t>  </a:t>
            </a:r>
            <a:r>
              <a:rPr lang="en-SG" sz="2800" b="1" u="sng" dirty="0" smtClean="0">
                <a:solidFill>
                  <a:srgbClr val="FFFF00"/>
                </a:solidFill>
                <a:latin typeface="Arial" pitchFamily="34" charset="0"/>
                <a:cs typeface="Arial" pitchFamily="34" charset="0"/>
              </a:rPr>
              <a:t>The “Building” Metaphor refers to</a:t>
            </a:r>
            <a:r>
              <a:rPr lang="en-SG" sz="2800" dirty="0" smtClean="0">
                <a:solidFill>
                  <a:srgbClr val="FFFF00"/>
                </a:solidFill>
                <a:latin typeface="Arial" pitchFamily="34" charset="0"/>
                <a:cs typeface="Arial" pitchFamily="34" charset="0"/>
              </a:rPr>
              <a:t> </a:t>
            </a:r>
            <a:r>
              <a:rPr lang="en-SG" sz="2800" b="1" dirty="0" smtClean="0">
                <a:solidFill>
                  <a:srgbClr val="FFFF00"/>
                </a:solidFill>
                <a:latin typeface="Arial" pitchFamily="34" charset="0"/>
                <a:cs typeface="Arial" pitchFamily="34" charset="0"/>
              </a:rPr>
              <a:t>…1 Cor 3:9-15</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Who is the </a:t>
            </a:r>
            <a:r>
              <a:rPr lang="en-SG" b="1" dirty="0" smtClean="0">
                <a:solidFill>
                  <a:srgbClr val="FFFF00"/>
                </a:solidFill>
                <a:latin typeface="Arial" pitchFamily="34" charset="0"/>
                <a:cs typeface="Arial" pitchFamily="34" charset="0"/>
              </a:rPr>
              <a:t>Foundation of Our Salvation? </a:t>
            </a:r>
            <a:r>
              <a:rPr lang="en-SG" dirty="0" smtClean="0">
                <a:solidFill>
                  <a:schemeClr val="bg1"/>
                </a:solidFill>
                <a:latin typeface="Arial" pitchFamily="34" charset="0"/>
                <a:cs typeface="Arial" pitchFamily="34" charset="0"/>
              </a:rPr>
              <a:t>(v. 11)</a:t>
            </a:r>
          </a:p>
          <a:p>
            <a:pPr lvl="1" algn="l">
              <a:spcBef>
                <a:spcPts val="600"/>
              </a:spcBef>
              <a:spcAft>
                <a:spcPts val="600"/>
              </a:spcAft>
              <a:buFont typeface="Arial" pitchFamily="34" charset="0"/>
              <a:buChar char="•"/>
            </a:pPr>
            <a:r>
              <a:rPr lang="en-SG" dirty="0" smtClean="0">
                <a:solidFill>
                  <a:schemeClr val="bg1"/>
                </a:solidFill>
                <a:latin typeface="Arial" pitchFamily="34" charset="0"/>
                <a:cs typeface="Arial" pitchFamily="34" charset="0"/>
              </a:rPr>
              <a:t> What We Do with </a:t>
            </a:r>
            <a:r>
              <a:rPr lang="en-SG" b="1" dirty="0" smtClean="0">
                <a:solidFill>
                  <a:srgbClr val="FFFF00"/>
                </a:solidFill>
                <a:latin typeface="Arial" pitchFamily="34" charset="0"/>
                <a:cs typeface="Arial" pitchFamily="34" charset="0"/>
              </a:rPr>
              <a:t>Our Faith/Lives </a:t>
            </a:r>
            <a:r>
              <a:rPr lang="en-SG" dirty="0" smtClean="0">
                <a:solidFill>
                  <a:schemeClr val="bg1"/>
                </a:solidFill>
                <a:latin typeface="Arial" pitchFamily="34" charset="0"/>
                <a:cs typeface="Arial" pitchFamily="34" charset="0"/>
              </a:rPr>
              <a:t>(vv. 9-10, 12-15)</a:t>
            </a:r>
          </a:p>
          <a:p>
            <a:pPr lvl="1" algn="l">
              <a:spcBef>
                <a:spcPts val="600"/>
              </a:spcBef>
              <a:spcAft>
                <a:spcPts val="600"/>
              </a:spcAft>
            </a:pPr>
            <a:endParaRPr lang="en-SG" sz="2800" dirty="0" smtClean="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2372</TotalTime>
  <Words>2880</Words>
  <Application>Microsoft Macintosh PowerPoint</Application>
  <PresentationFormat>On-screen Show (4:3)</PresentationFormat>
  <Paragraphs>151</Paragraphs>
  <Slides>49</Slides>
  <Notes>2</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Office Theme</vt:lpstr>
      <vt:lpstr>1_Office Theme</vt:lpstr>
      <vt:lpstr>2_Office Theme</vt:lpstr>
      <vt:lpstr>Default Design</vt:lpstr>
      <vt:lpstr>Orbit</vt:lpstr>
      <vt:lpstr>4_Office Theme</vt:lpstr>
      <vt:lpstr>5_Office Theme</vt:lpstr>
      <vt:lpstr>Matthew 7:24-29</vt:lpstr>
      <vt:lpstr>Introduction</vt:lpstr>
      <vt:lpstr>PowerPoint Presentation</vt:lpstr>
      <vt:lpstr>The Background</vt:lpstr>
      <vt:lpstr>The Big Idea</vt:lpstr>
      <vt:lpstr>PowerPoint Presentation</vt:lpstr>
      <vt:lpstr>1. We Are All Involved in “Building”</vt:lpstr>
      <vt:lpstr>PowerPoint Presentation</vt:lpstr>
      <vt:lpstr>1. We Are All Involved in “Building”</vt:lpstr>
      <vt:lpstr>PowerPoint Presentation</vt:lpstr>
      <vt:lpstr>PowerPoint Presentation</vt:lpstr>
      <vt:lpstr>1. We Are All Involved in “Building”</vt:lpstr>
      <vt:lpstr>PowerPoint Presentation</vt:lpstr>
      <vt:lpstr>PowerPoint Presentation</vt:lpstr>
      <vt:lpstr>1. We Are All Involved in “Building”</vt:lpstr>
      <vt:lpstr>PowerPoint Presentation</vt:lpstr>
      <vt:lpstr>PowerPoint Presentation</vt:lpstr>
      <vt:lpstr>1. We Are All Involved in “Building”</vt:lpstr>
      <vt:lpstr>PowerPoint Presentation</vt:lpstr>
      <vt:lpstr>PowerPoint Presentation</vt:lpstr>
      <vt:lpstr>PowerPoint Presentation</vt:lpstr>
      <vt:lpstr>PowerPoint Presentation</vt:lpstr>
      <vt:lpstr>PowerPoint Presentation</vt:lpstr>
      <vt:lpstr>PowerPoint Presentation</vt:lpstr>
      <vt:lpstr>2. We Are Told to “Watch How We Build”</vt:lpstr>
      <vt:lpstr>PowerPoint Presentation</vt:lpstr>
      <vt:lpstr>PowerPoint Presentation</vt:lpstr>
      <vt:lpstr>PowerPoint Presentation</vt:lpstr>
      <vt:lpstr>2. We Are Told to “Watch How We Build”</vt:lpstr>
      <vt:lpstr>PowerPoint Presentation</vt:lpstr>
      <vt:lpstr>PowerPoint Presentation</vt:lpstr>
      <vt:lpstr>PowerPoint Presentation</vt:lpstr>
      <vt:lpstr>PowerPoint Presentation</vt:lpstr>
      <vt:lpstr>PowerPoint Presentation</vt:lpstr>
      <vt:lpstr>PowerPoint Presentation</vt:lpstr>
      <vt:lpstr>3. We are Warn - Testings will Come</vt:lpstr>
      <vt:lpstr>PowerPoint Presentation</vt:lpstr>
      <vt:lpstr>PowerPoint Presentation</vt:lpstr>
      <vt:lpstr>3. We Are Warn - Testings will Come</vt:lpstr>
      <vt:lpstr>PowerPoint Presentation</vt:lpstr>
      <vt:lpstr>PowerPoint Presentation</vt:lpstr>
      <vt:lpstr>PowerPoint Presentation</vt:lpstr>
      <vt:lpstr>PowerPoint Presentation</vt:lpstr>
      <vt:lpstr>Introduction</vt:lpstr>
      <vt:lpstr>PowerPoint Presentation</vt:lpstr>
      <vt:lpstr>Introduction</vt:lpstr>
      <vt:lpstr>PowerPoint Presentation</vt:lpstr>
      <vt:lpstr>PowerPoint Presentation</vt:lpstr>
      <vt:lpstr>NT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Alvin</dc:creator>
  <cp:lastModifiedBy>Rick Griffith</cp:lastModifiedBy>
  <cp:revision>76</cp:revision>
  <dcterms:created xsi:type="dcterms:W3CDTF">2016-05-20T05:46:44Z</dcterms:created>
  <dcterms:modified xsi:type="dcterms:W3CDTF">2016-07-03T12:53:45Z</dcterms:modified>
</cp:coreProperties>
</file>